
<file path=[Content_Types].xml><?xml version="1.0" encoding="utf-8"?>
<Types xmlns="http://schemas.openxmlformats.org/package/2006/content-types">
  <Default Extension="jpeg" ContentType="image/jpeg"/>
  <Default Extension="png" ContentType="image/png"/>
  <Default Extension="emf" ContentType="image/x-emf"/>
  <Default Extension="wdp" ContentType="image/vnd.ms-photo"/>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0" r:id="rId3"/>
    <p:sldMasterId id="2147483672" r:id="rId4"/>
  </p:sldMasterIdLst>
  <p:notesMasterIdLst>
    <p:notesMasterId r:id="rId6"/>
  </p:notesMasterIdLst>
  <p:handoutMasterIdLst>
    <p:handoutMasterId r:id="rId50"/>
  </p:handoutMasterIdLst>
  <p:sldIdLst>
    <p:sldId id="2643" r:id="rId5"/>
    <p:sldId id="2645" r:id="rId7"/>
    <p:sldId id="288" r:id="rId8"/>
    <p:sldId id="341" r:id="rId9"/>
    <p:sldId id="2647" r:id="rId10"/>
    <p:sldId id="2679" r:id="rId11"/>
    <p:sldId id="2681" r:id="rId12"/>
    <p:sldId id="2675" r:id="rId13"/>
    <p:sldId id="342" r:id="rId14"/>
    <p:sldId id="2676" r:id="rId15"/>
    <p:sldId id="2677" r:id="rId16"/>
    <p:sldId id="2678" r:id="rId17"/>
    <p:sldId id="290" r:id="rId18"/>
    <p:sldId id="2660" r:id="rId19"/>
    <p:sldId id="2682" r:id="rId20"/>
    <p:sldId id="2683" r:id="rId21"/>
    <p:sldId id="2684" r:id="rId22"/>
    <p:sldId id="2685" r:id="rId23"/>
    <p:sldId id="2661" r:id="rId24"/>
    <p:sldId id="2662" r:id="rId25"/>
    <p:sldId id="2664" r:id="rId26"/>
    <p:sldId id="2665" r:id="rId27"/>
    <p:sldId id="2686" r:id="rId28"/>
    <p:sldId id="2687" r:id="rId29"/>
    <p:sldId id="2688" r:id="rId30"/>
    <p:sldId id="2689" r:id="rId31"/>
    <p:sldId id="2666" r:id="rId32"/>
    <p:sldId id="2667" r:id="rId33"/>
    <p:sldId id="2668" r:id="rId34"/>
    <p:sldId id="2669" r:id="rId35"/>
    <p:sldId id="2693" r:id="rId36"/>
    <p:sldId id="2690" r:id="rId37"/>
    <p:sldId id="2691" r:id="rId38"/>
    <p:sldId id="2670" r:id="rId39"/>
    <p:sldId id="2694" r:id="rId40"/>
    <p:sldId id="2695" r:id="rId41"/>
    <p:sldId id="2696" r:id="rId42"/>
    <p:sldId id="2700" r:id="rId43"/>
    <p:sldId id="2703" r:id="rId44"/>
    <p:sldId id="2701" r:id="rId45"/>
    <p:sldId id="2704" r:id="rId46"/>
    <p:sldId id="2705" r:id="rId47"/>
    <p:sldId id="2706" r:id="rId48"/>
    <p:sldId id="2646" r:id="rId49"/>
  </p:sldIdLst>
  <p:sldSz cx="12192000" cy="6858000"/>
  <p:notesSz cx="6858000" cy="9144000"/>
  <p:embeddedFontLst>
    <p:embeddedFont>
      <p:font typeface="黑体" panose="02010609060101010101" pitchFamily="49" charset="-122"/>
      <p:regular r:id="rId54"/>
    </p:embeddedFont>
    <p:embeddedFont>
      <p:font typeface="A思源黑体—06" panose="020B0800000000000000" pitchFamily="34" charset="-122"/>
      <p:bold r:id="rId55"/>
    </p:embeddedFont>
    <p:embeddedFont>
      <p:font typeface="Verdana" panose="020B0604030504040204" pitchFamily="34" charset="0"/>
      <p:regular r:id="rId56"/>
      <p:bold r:id="rId57"/>
      <p:italic r:id="rId58"/>
      <p:boldItalic r:id="rId59"/>
    </p:embeddedFont>
    <p:embeddedFont>
      <p:font typeface="Calibri" panose="020F0502020204030204" charset="0"/>
      <p:regular r:id="rId60"/>
      <p:bold r:id="rId61"/>
      <p:italic r:id="rId62"/>
      <p:boldItalic r:id="rId63"/>
    </p:embeddedFont>
    <p:embeddedFont>
      <p:font typeface="等线" panose="02010600030101010101" charset="0"/>
      <p:regular r:id="rId64"/>
      <p:bold r:id="rId65"/>
    </p:embeddedFont>
  </p:embeddedFontLst>
  <p:custDataLst>
    <p:tags r:id="rId6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8E9D6"/>
    <a:srgbClr val="58395F"/>
    <a:srgbClr val="070D32"/>
    <a:srgbClr val="263061"/>
    <a:srgbClr val="537EDA"/>
    <a:srgbClr val="C99749"/>
    <a:srgbClr val="347692"/>
    <a:srgbClr val="D6D6D6"/>
    <a:srgbClr val="F2DF7D"/>
    <a:srgbClr val="ADBD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92" autoAdjust="0"/>
    <p:restoredTop sz="94980" autoAdjust="0"/>
  </p:normalViewPr>
  <p:slideViewPr>
    <p:cSldViewPr snapToGrid="0">
      <p:cViewPr varScale="1">
        <p:scale>
          <a:sx n="87" d="100"/>
          <a:sy n="87" d="100"/>
        </p:scale>
        <p:origin x="-480" y="-86"/>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55" d="100"/>
          <a:sy n="55" d="100"/>
        </p:scale>
        <p:origin x="2880" y="8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6" Type="http://schemas.openxmlformats.org/officeDocument/2006/relationships/tags" Target="tags/tag2.xml"/><Relationship Id="rId65" Type="http://schemas.openxmlformats.org/officeDocument/2006/relationships/font" Target="fonts/font12.fntdata"/><Relationship Id="rId64" Type="http://schemas.openxmlformats.org/officeDocument/2006/relationships/font" Target="fonts/font11.fntdata"/><Relationship Id="rId63" Type="http://schemas.openxmlformats.org/officeDocument/2006/relationships/font" Target="fonts/font10.fntdata"/><Relationship Id="rId62" Type="http://schemas.openxmlformats.org/officeDocument/2006/relationships/font" Target="fonts/font9.fntdata"/><Relationship Id="rId61" Type="http://schemas.openxmlformats.org/officeDocument/2006/relationships/font" Target="fonts/font8.fntdata"/><Relationship Id="rId60" Type="http://schemas.openxmlformats.org/officeDocument/2006/relationships/font" Target="fonts/font7.fntdata"/><Relationship Id="rId6" Type="http://schemas.openxmlformats.org/officeDocument/2006/relationships/notesMaster" Target="notesMasters/notesMaster1.xml"/><Relationship Id="rId59" Type="http://schemas.openxmlformats.org/officeDocument/2006/relationships/font" Target="fonts/font6.fntdata"/><Relationship Id="rId58" Type="http://schemas.openxmlformats.org/officeDocument/2006/relationships/font" Target="fonts/font5.fntdata"/><Relationship Id="rId57" Type="http://schemas.openxmlformats.org/officeDocument/2006/relationships/font" Target="fonts/font4.fntdata"/><Relationship Id="rId56" Type="http://schemas.openxmlformats.org/officeDocument/2006/relationships/font" Target="fonts/font3.fntdata"/><Relationship Id="rId55" Type="http://schemas.openxmlformats.org/officeDocument/2006/relationships/font" Target="fonts/font2.fntdata"/><Relationship Id="rId54" Type="http://schemas.openxmlformats.org/officeDocument/2006/relationships/font" Target="fonts/font1.fntdata"/><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handoutMaster" Target="handoutMasters/handoutMaster1.xml"/><Relationship Id="rId5" Type="http://schemas.openxmlformats.org/officeDocument/2006/relationships/slide" Target="slides/slide1.xml"/><Relationship Id="rId49" Type="http://schemas.openxmlformats.org/officeDocument/2006/relationships/slide" Target="slides/slide44.xml"/><Relationship Id="rId48" Type="http://schemas.openxmlformats.org/officeDocument/2006/relationships/slide" Target="slides/slide43.xml"/><Relationship Id="rId47" Type="http://schemas.openxmlformats.org/officeDocument/2006/relationships/slide" Target="slides/slide42.xml"/><Relationship Id="rId46" Type="http://schemas.openxmlformats.org/officeDocument/2006/relationships/slide" Target="slides/slide41.xml"/><Relationship Id="rId45" Type="http://schemas.openxmlformats.org/officeDocument/2006/relationships/slide" Target="slides/slide40.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D4B07AD-EFAE-4FDF-90D1-D6EE763B3518}"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CDCE46-659D-49AC-96B2-0D3F40215795}"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5.png>
</file>

<file path=ppt/media/image2.png>
</file>

<file path=ppt/media/image3.png>
</file>

<file path=ppt/media/image4.wdp>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Light" panose="020B0300000000000000" pitchFamily="34" charset="-122"/>
                <a:ea typeface="思源黑体 Light" panose="020B03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Light" panose="020B0300000000000000" pitchFamily="34" charset="-122"/>
                <a:ea typeface="思源黑体 Light" panose="020B0300000000000000" pitchFamily="34" charset="-122"/>
              </a:defRPr>
            </a:lvl1pPr>
          </a:lstStyle>
          <a:p>
            <a:fld id="{3780F324-55E9-4AF7-8786-DF6AE2F6E988}"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Light" panose="020B0300000000000000" pitchFamily="34" charset="-122"/>
                <a:ea typeface="思源黑体 Light" panose="020B03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Light" panose="020B0300000000000000" pitchFamily="34" charset="-122"/>
                <a:ea typeface="思源黑体 Light" panose="020B0300000000000000" pitchFamily="34" charset="-122"/>
              </a:defRPr>
            </a:lvl1pPr>
          </a:lstStyle>
          <a:p>
            <a:fld id="{C0F2A6EB-9F69-4690-847A-BD7D4AC91AEC}"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1pPr>
    <a:lvl2pPr marL="4572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2pPr>
    <a:lvl3pPr marL="9144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3pPr>
    <a:lvl4pPr marL="13716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4pPr>
    <a:lvl5pPr marL="18288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4" Type="http://schemas.microsoft.com/office/2007/relationships/hdphoto" Target="../media/image4.wdp"/><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userDrawn="1"/>
        </p:nvSpPr>
        <p:spPr>
          <a:xfrm>
            <a:off x="471488" y="471488"/>
            <a:ext cx="5043487" cy="830997"/>
          </a:xfrm>
          <a:prstGeom prst="rect">
            <a:avLst/>
          </a:prstGeom>
          <a:noFill/>
        </p:spPr>
        <p:txBody>
          <a:bodyPr wrap="square" rtlCol="0">
            <a:spAutoFit/>
          </a:bodyPr>
          <a:lstStyle/>
          <a:p>
            <a:endParaRPr lang="zh-CN" altLang="en-US" sz="4800" dirty="0">
              <a:solidFill>
                <a:schemeClr val="bg1"/>
              </a:solidFill>
              <a:latin typeface="黑体" panose="02010609060101010101" pitchFamily="49" charset="-122"/>
              <a:ea typeface="黑体" panose="02010609060101010101" pitchFamily="49" charset="-122"/>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5167"/>
            <a:ext cx="10972800" cy="1143000"/>
          </a:xfrm>
        </p:spPr>
        <p:txBody>
          <a:bodyPr/>
          <a:lstStyle/>
          <a:p>
            <a:r>
              <a:rPr lang="zh-CN" altLang="en-US"/>
              <a:t>单击此处编辑母版标题样式</a:t>
            </a:r>
            <a:endParaRPr lang="zh-CN" altLang="en-US"/>
          </a:p>
        </p:txBody>
      </p:sp>
      <p:sp>
        <p:nvSpPr>
          <p:cNvPr id="3" name="日期占位符 3"/>
          <p:cNvSpPr>
            <a:spLocks noGrp="1" noChangeArrowheads="1"/>
          </p:cNvSpPr>
          <p:nvPr>
            <p:ph type="dt" sz="half" idx="10"/>
          </p:nvPr>
        </p:nvSpPr>
        <p:spPr/>
        <p:txBody>
          <a:bodyPr/>
          <a:lstStyle>
            <a:lvl1pPr>
              <a:defRPr/>
            </a:lvl1pPr>
          </a:lstStyle>
          <a:p>
            <a:pPr>
              <a:defRPr/>
            </a:pPr>
            <a:fld id="{F1DB712C-08DF-4FFC-BBEF-1CB266133D91}" type="datetime1">
              <a:rPr lang="zh-CN" altLang="en-US"/>
            </a:fld>
            <a:endParaRPr lang="zh-CN" altLang="en-US" sz="2400">
              <a:solidFill>
                <a:schemeClr val="tx1"/>
              </a:solidFill>
            </a:endParaRPr>
          </a:p>
        </p:txBody>
      </p:sp>
      <p:sp>
        <p:nvSpPr>
          <p:cNvPr id="4" name="页脚占位符 4"/>
          <p:cNvSpPr>
            <a:spLocks noGrp="1" noChangeArrowheads="1"/>
          </p:cNvSpPr>
          <p:nvPr>
            <p:ph type="ftr" sz="quarter" idx="11"/>
          </p:nvPr>
        </p:nvSpPr>
        <p:spPr/>
        <p:txBody>
          <a:bodyPr/>
          <a:lstStyle>
            <a:lvl1pPr>
              <a:defRPr/>
            </a:lvl1pPr>
          </a:lstStyle>
          <a:p>
            <a:pPr>
              <a:defRPr/>
            </a:pPr>
            <a:endParaRPr lang="zh-CN" altLang="zh-CN"/>
          </a:p>
        </p:txBody>
      </p:sp>
      <p:sp>
        <p:nvSpPr>
          <p:cNvPr id="5" name="灯片编号占位符 5"/>
          <p:cNvSpPr>
            <a:spLocks noGrp="1" noChangeArrowheads="1"/>
          </p:cNvSpPr>
          <p:nvPr>
            <p:ph type="sldNum" sz="quarter" idx="12"/>
          </p:nvPr>
        </p:nvSpPr>
        <p:spPr/>
        <p:txBody>
          <a:bodyPr/>
          <a:lstStyle>
            <a:lvl1pPr>
              <a:defRPr/>
            </a:lvl1pPr>
          </a:lstStyle>
          <a:p>
            <a:pPr>
              <a:defRPr/>
            </a:pPr>
            <a:fld id="{0D45DD3D-2555-4F83-ABE6-20A489143839}" type="slidenum">
              <a:rPr lang="zh-CN" altLang="en-US"/>
            </a:fld>
            <a:endParaRPr lang="zh-CN" altLang="en-US" sz="2400">
              <a:solidFill>
                <a:schemeClr val="tx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5167"/>
            <a:ext cx="10972800" cy="1143000"/>
          </a:xfrm>
        </p:spPr>
        <p:txBody>
          <a:bodyPr/>
          <a:lstStyle/>
          <a:p>
            <a:r>
              <a:rPr lang="zh-CN" altLang="en-US"/>
              <a:t>单击此处编辑母版标题样式</a:t>
            </a:r>
            <a:endParaRPr lang="zh-CN" altLang="en-US"/>
          </a:p>
        </p:txBody>
      </p:sp>
      <p:sp>
        <p:nvSpPr>
          <p:cNvPr id="3" name="日期占位符 3"/>
          <p:cNvSpPr>
            <a:spLocks noGrp="1" noChangeArrowheads="1"/>
          </p:cNvSpPr>
          <p:nvPr>
            <p:ph type="dt" sz="half" idx="10"/>
          </p:nvPr>
        </p:nvSpPr>
        <p:spPr/>
        <p:txBody>
          <a:bodyPr/>
          <a:lstStyle>
            <a:lvl1pPr>
              <a:defRPr/>
            </a:lvl1pPr>
          </a:lstStyle>
          <a:p>
            <a:pPr>
              <a:defRPr/>
            </a:pPr>
            <a:fld id="{F1DB712C-08DF-4FFC-BBEF-1CB266133D91}" type="datetime1">
              <a:rPr lang="zh-CN" altLang="en-US"/>
            </a:fld>
            <a:endParaRPr lang="zh-CN" altLang="en-US" sz="2400">
              <a:solidFill>
                <a:schemeClr val="tx1"/>
              </a:solidFill>
            </a:endParaRPr>
          </a:p>
        </p:txBody>
      </p:sp>
      <p:sp>
        <p:nvSpPr>
          <p:cNvPr id="4" name="页脚占位符 4"/>
          <p:cNvSpPr>
            <a:spLocks noGrp="1" noChangeArrowheads="1"/>
          </p:cNvSpPr>
          <p:nvPr>
            <p:ph type="ftr" sz="quarter" idx="11"/>
          </p:nvPr>
        </p:nvSpPr>
        <p:spPr/>
        <p:txBody>
          <a:bodyPr/>
          <a:lstStyle>
            <a:lvl1pPr>
              <a:defRPr/>
            </a:lvl1pPr>
          </a:lstStyle>
          <a:p>
            <a:pPr>
              <a:defRPr/>
            </a:pPr>
            <a:endParaRPr lang="zh-CN" altLang="zh-CN"/>
          </a:p>
        </p:txBody>
      </p:sp>
      <p:sp>
        <p:nvSpPr>
          <p:cNvPr id="5" name="灯片编号占位符 5"/>
          <p:cNvSpPr>
            <a:spLocks noGrp="1" noChangeArrowheads="1"/>
          </p:cNvSpPr>
          <p:nvPr>
            <p:ph type="sldNum" sz="quarter" idx="12"/>
          </p:nvPr>
        </p:nvSpPr>
        <p:spPr/>
        <p:txBody>
          <a:bodyPr/>
          <a:lstStyle>
            <a:lvl1pPr>
              <a:defRPr/>
            </a:lvl1pPr>
          </a:lstStyle>
          <a:p>
            <a:pPr>
              <a:defRPr/>
            </a:pPr>
            <a:fld id="{0D45DD3D-2555-4F83-ABE6-20A489143839}" type="slidenum">
              <a:rPr lang="zh-CN" altLang="en-US"/>
            </a:fld>
            <a:endParaRPr lang="zh-CN" altLang="en-US" sz="2400">
              <a:solidFill>
                <a:schemeClr val="tx1"/>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048316BA-C3B8-4C37-A6A5-12946949AB5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7E6449-3748-4D90-ABB2-59F9D861AEC3}"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val="0"/>
              </a:ext>
            </a:extLst>
          </a:blip>
          <a:srcRect b="36199"/>
          <a:stretch>
            <a:fillRect/>
          </a:stretch>
        </p:blipFill>
        <p:spPr>
          <a:xfrm>
            <a:off x="0" y="322"/>
            <a:ext cx="12192000" cy="6857678"/>
          </a:xfrm>
          <a:prstGeom prst="rect">
            <a:avLst/>
          </a:prstGeom>
        </p:spPr>
      </p:pic>
      <p:pic>
        <p:nvPicPr>
          <p:cNvPr id="3" name="图片 2"/>
          <p:cNvPicPr>
            <a:picLocks noChangeAspect="1"/>
          </p:cNvPicPr>
          <p:nvPr userDrawn="1"/>
        </p:nvPicPr>
        <p:blipFill rotWithShape="1">
          <a:blip r:embed="rId3" cstate="print">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l="42802" t="5283" b="5279"/>
          <a:stretch>
            <a:fillRect/>
          </a:stretch>
        </p:blipFill>
        <p:spPr>
          <a:xfrm>
            <a:off x="-68826" y="70607"/>
            <a:ext cx="1396181" cy="1227891"/>
          </a:xfrm>
          <a:custGeom>
            <a:avLst/>
            <a:gdLst>
              <a:gd name="connsiteX0" fmla="*/ 0 w 3712131"/>
              <a:gd name="connsiteY0" fmla="*/ 0 h 6857677"/>
              <a:gd name="connsiteX1" fmla="*/ 3712131 w 3712131"/>
              <a:gd name="connsiteY1" fmla="*/ 0 h 6857677"/>
              <a:gd name="connsiteX2" fmla="*/ 3712131 w 3712131"/>
              <a:gd name="connsiteY2" fmla="*/ 6857677 h 6857677"/>
              <a:gd name="connsiteX3" fmla="*/ 0 w 3712131"/>
              <a:gd name="connsiteY3" fmla="*/ 6857677 h 6857677"/>
            </a:gdLst>
            <a:ahLst/>
            <a:cxnLst>
              <a:cxn ang="0">
                <a:pos x="connsiteX0" y="connsiteY0"/>
              </a:cxn>
              <a:cxn ang="0">
                <a:pos x="connsiteX1" y="connsiteY1"/>
              </a:cxn>
              <a:cxn ang="0">
                <a:pos x="connsiteX2" y="connsiteY2"/>
              </a:cxn>
              <a:cxn ang="0">
                <a:pos x="connsiteX3" y="connsiteY3"/>
              </a:cxn>
            </a:cxnLst>
            <a:rect l="l" t="t" r="r" b="b"/>
            <a:pathLst>
              <a:path w="3712131" h="6857677">
                <a:moveTo>
                  <a:pt x="0" y="0"/>
                </a:moveTo>
                <a:lnTo>
                  <a:pt x="3712131" y="0"/>
                </a:lnTo>
                <a:lnTo>
                  <a:pt x="3712131" y="6857677"/>
                </a:lnTo>
                <a:lnTo>
                  <a:pt x="0" y="6857677"/>
                </a:lnTo>
                <a:close/>
              </a:path>
            </a:pathLst>
          </a:custGeom>
        </p:spPr>
      </p:pic>
      <p:sp>
        <p:nvSpPr>
          <p:cNvPr id="4" name="文本框 3"/>
          <p:cNvSpPr txBox="1"/>
          <p:nvPr userDrawn="1"/>
        </p:nvSpPr>
        <p:spPr>
          <a:xfrm>
            <a:off x="1396181" y="321494"/>
            <a:ext cx="162095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chemeClr val="bg1"/>
                </a:solidFill>
                <a:effectLst/>
                <a:uLnTx/>
                <a:uFillTx/>
                <a:latin typeface="A思源黑体—06" panose="020B0800000000000000" pitchFamily="34" charset="-122"/>
                <a:ea typeface="A思源黑体—06" panose="020B0800000000000000" pitchFamily="34" charset="-122"/>
              </a:rPr>
              <a:t>输入标题</a:t>
            </a:r>
            <a:endParaRPr kumimoji="0" lang="zh-CN" altLang="en-US" sz="2800" b="1" i="0" u="none" strike="noStrike" kern="1200" cap="none" spc="0" normalizeH="0" baseline="0" noProof="0" dirty="0">
              <a:ln>
                <a:noFill/>
              </a:ln>
              <a:solidFill>
                <a:schemeClr val="bg1"/>
              </a:solidFill>
              <a:effectLst/>
              <a:uLnTx/>
              <a:uFillTx/>
              <a:latin typeface="A思源黑体—06" panose="020B0800000000000000" pitchFamily="34" charset="-122"/>
              <a:ea typeface="A思源黑体—06" panose="020B0800000000000000" pitchFamily="34" charset="-122"/>
            </a:endParaRPr>
          </a:p>
        </p:txBody>
      </p:sp>
      <p:sp>
        <p:nvSpPr>
          <p:cNvPr id="5" name="矩形 4"/>
          <p:cNvSpPr/>
          <p:nvPr userDrawn="1"/>
        </p:nvSpPr>
        <p:spPr>
          <a:xfrm>
            <a:off x="1396181" y="844714"/>
            <a:ext cx="3990195" cy="2616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100" b="0" i="0" u="none" strike="noStrike" kern="1200" cap="none" spc="0" normalizeH="0" baseline="0" noProof="0" dirty="0">
                <a:ln>
                  <a:noFill/>
                </a:ln>
                <a:solidFill>
                  <a:schemeClr val="bg1"/>
                </a:solidFill>
                <a:effectLst/>
                <a:uLnTx/>
                <a:uFillTx/>
                <a:latin typeface="+mn-ea"/>
                <a:cs typeface="+mn-cs"/>
              </a:rPr>
              <a:t>TYPE YOUR CONTENT HERE, OR AFTER COPYING YOUR TEXT</a:t>
            </a:r>
            <a:endParaRPr kumimoji="0" lang="zh-CN" altLang="en-US" sz="1100" b="0" i="0" u="none" strike="noStrike" kern="1200" cap="none" spc="0" normalizeH="0" baseline="0" noProof="0" dirty="0">
              <a:ln>
                <a:noFill/>
              </a:ln>
              <a:solidFill>
                <a:schemeClr val="bg1"/>
              </a:solidFill>
              <a:effectLst/>
              <a:uLnTx/>
              <a:uFillTx/>
              <a:latin typeface="+mn-ea"/>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Rectangle 7"/>
          <p:cNvSpPr>
            <a:spLocks noGrp="1" noChangeArrowheads="1"/>
          </p:cNvSpPr>
          <p:nvPr>
            <p:ph type="ftr" sz="quarter" idx="10"/>
          </p:nvPr>
        </p:nvSpPr>
        <p:spPr/>
        <p:txBody>
          <a:bodyPr/>
          <a:lstStyle>
            <a:lvl1pPr>
              <a:defRPr/>
            </a:lvl1pPr>
          </a:lstStyle>
          <a:p>
            <a:pPr>
              <a:defRPr/>
            </a:pPr>
            <a:r>
              <a:rPr lang="en-US" altLang="zh-CN"/>
              <a:t>《</a:t>
            </a:r>
            <a:r>
              <a:rPr lang="zh-CN" altLang="en-US"/>
              <a:t>网页设计与制作案例教程</a:t>
            </a:r>
            <a:r>
              <a:rPr lang="en-US" altLang="zh-CN"/>
              <a:t>》</a:t>
            </a:r>
            <a:r>
              <a:rPr lang="zh-CN" altLang="en-US"/>
              <a:t>（第</a:t>
            </a:r>
            <a:r>
              <a:rPr lang="en-US" altLang="zh-CN"/>
              <a:t>3</a:t>
            </a:r>
            <a:r>
              <a:rPr lang="zh-CN" altLang="en-US"/>
              <a:t>版）</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Rectangle 7"/>
          <p:cNvSpPr>
            <a:spLocks noGrp="1" noChangeArrowheads="1"/>
          </p:cNvSpPr>
          <p:nvPr>
            <p:ph type="ftr" sz="quarter" idx="10"/>
          </p:nvPr>
        </p:nvSpPr>
        <p:spPr/>
        <p:txBody>
          <a:bodyPr/>
          <a:lstStyle>
            <a:lvl1pPr>
              <a:defRPr/>
            </a:lvl1pPr>
          </a:lstStyle>
          <a:p>
            <a:pPr>
              <a:defRPr/>
            </a:pPr>
            <a:r>
              <a:rPr lang="en-US" altLang="zh-CN"/>
              <a:t>《</a:t>
            </a:r>
            <a:r>
              <a:rPr lang="zh-CN" altLang="en-US"/>
              <a:t>网页设计与制作案例教程</a:t>
            </a:r>
            <a:r>
              <a:rPr lang="en-US" altLang="zh-CN"/>
              <a:t>》</a:t>
            </a:r>
            <a:r>
              <a:rPr lang="zh-CN" altLang="en-US"/>
              <a:t>（第</a:t>
            </a:r>
            <a:r>
              <a:rPr lang="en-US" altLang="zh-CN"/>
              <a:t>3</a:t>
            </a:r>
            <a:r>
              <a:rPr lang="zh-CN" altLang="en-US"/>
              <a:t>版）</a:t>
            </a: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5167"/>
            <a:ext cx="10972800" cy="1143000"/>
          </a:xfrm>
        </p:spPr>
        <p:txBody>
          <a:bodyPr/>
          <a:lstStyle/>
          <a:p>
            <a:r>
              <a:rPr lang="zh-CN" altLang="en-US"/>
              <a:t>单击此处编辑母版标题样式</a:t>
            </a:r>
            <a:endParaRPr lang="zh-CN" altLang="en-US"/>
          </a:p>
        </p:txBody>
      </p:sp>
      <p:sp>
        <p:nvSpPr>
          <p:cNvPr id="3" name="日期占位符 3"/>
          <p:cNvSpPr>
            <a:spLocks noGrp="1" noChangeArrowheads="1"/>
          </p:cNvSpPr>
          <p:nvPr>
            <p:ph type="dt" sz="half" idx="10"/>
          </p:nvPr>
        </p:nvSpPr>
        <p:spPr/>
        <p:txBody>
          <a:bodyPr/>
          <a:lstStyle>
            <a:lvl1pPr>
              <a:defRPr/>
            </a:lvl1pPr>
          </a:lstStyle>
          <a:p>
            <a:pPr>
              <a:defRPr/>
            </a:pPr>
            <a:fld id="{F1DB712C-08DF-4FFC-BBEF-1CB266133D91}" type="datetime1">
              <a:rPr lang="zh-CN" altLang="en-US"/>
            </a:fld>
            <a:endParaRPr lang="zh-CN" altLang="en-US" sz="2400">
              <a:solidFill>
                <a:schemeClr val="tx1"/>
              </a:solidFill>
            </a:endParaRPr>
          </a:p>
        </p:txBody>
      </p:sp>
      <p:sp>
        <p:nvSpPr>
          <p:cNvPr id="4" name="页脚占位符 4"/>
          <p:cNvSpPr>
            <a:spLocks noGrp="1" noChangeArrowheads="1"/>
          </p:cNvSpPr>
          <p:nvPr>
            <p:ph type="ftr" sz="quarter" idx="11"/>
          </p:nvPr>
        </p:nvSpPr>
        <p:spPr/>
        <p:txBody>
          <a:bodyPr/>
          <a:lstStyle>
            <a:lvl1pPr>
              <a:defRPr/>
            </a:lvl1pPr>
          </a:lstStyle>
          <a:p>
            <a:pPr>
              <a:defRPr/>
            </a:pPr>
            <a:endParaRPr lang="zh-CN" altLang="zh-CN"/>
          </a:p>
        </p:txBody>
      </p:sp>
      <p:sp>
        <p:nvSpPr>
          <p:cNvPr id="5" name="灯片编号占位符 5"/>
          <p:cNvSpPr>
            <a:spLocks noGrp="1" noChangeArrowheads="1"/>
          </p:cNvSpPr>
          <p:nvPr>
            <p:ph type="sldNum" sz="quarter" idx="12"/>
          </p:nvPr>
        </p:nvSpPr>
        <p:spPr/>
        <p:txBody>
          <a:bodyPr/>
          <a:lstStyle>
            <a:lvl1pPr>
              <a:defRPr/>
            </a:lvl1pPr>
          </a:lstStyle>
          <a:p>
            <a:pPr>
              <a:defRPr/>
            </a:pPr>
            <a:fld id="{0D45DD3D-2555-4F83-ABE6-20A489143839}" type="slidenum">
              <a:rPr lang="zh-CN" altLang="en-US"/>
            </a:fld>
            <a:endParaRPr lang="zh-CN" altLang="en-US" sz="2400">
              <a:solidFill>
                <a:schemeClr val="tx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5167"/>
            <a:ext cx="10972800" cy="1143000"/>
          </a:xfrm>
        </p:spPr>
        <p:txBody>
          <a:bodyPr/>
          <a:lstStyle/>
          <a:p>
            <a:r>
              <a:rPr lang="zh-CN" altLang="en-US"/>
              <a:t>单击此处编辑母版标题样式</a:t>
            </a:r>
            <a:endParaRPr lang="zh-CN" altLang="en-US"/>
          </a:p>
        </p:txBody>
      </p:sp>
      <p:sp>
        <p:nvSpPr>
          <p:cNvPr id="3" name="日期占位符 3"/>
          <p:cNvSpPr>
            <a:spLocks noGrp="1" noChangeArrowheads="1"/>
          </p:cNvSpPr>
          <p:nvPr>
            <p:ph type="dt" sz="half" idx="10"/>
          </p:nvPr>
        </p:nvSpPr>
        <p:spPr/>
        <p:txBody>
          <a:bodyPr/>
          <a:lstStyle>
            <a:lvl1pPr>
              <a:defRPr/>
            </a:lvl1pPr>
          </a:lstStyle>
          <a:p>
            <a:pPr>
              <a:defRPr/>
            </a:pPr>
            <a:fld id="{F1DB712C-08DF-4FFC-BBEF-1CB266133D91}" type="datetime1">
              <a:rPr lang="zh-CN" altLang="en-US"/>
            </a:fld>
            <a:endParaRPr lang="zh-CN" altLang="en-US" sz="2400">
              <a:solidFill>
                <a:schemeClr val="tx1"/>
              </a:solidFill>
            </a:endParaRPr>
          </a:p>
        </p:txBody>
      </p:sp>
      <p:sp>
        <p:nvSpPr>
          <p:cNvPr id="4" name="页脚占位符 4"/>
          <p:cNvSpPr>
            <a:spLocks noGrp="1" noChangeArrowheads="1"/>
          </p:cNvSpPr>
          <p:nvPr>
            <p:ph type="ftr" sz="quarter" idx="11"/>
          </p:nvPr>
        </p:nvSpPr>
        <p:spPr/>
        <p:txBody>
          <a:bodyPr/>
          <a:lstStyle>
            <a:lvl1pPr>
              <a:defRPr/>
            </a:lvl1pPr>
          </a:lstStyle>
          <a:p>
            <a:pPr>
              <a:defRPr/>
            </a:pPr>
            <a:endParaRPr lang="zh-CN" altLang="zh-CN"/>
          </a:p>
        </p:txBody>
      </p:sp>
      <p:sp>
        <p:nvSpPr>
          <p:cNvPr id="5" name="灯片编号占位符 5"/>
          <p:cNvSpPr>
            <a:spLocks noGrp="1" noChangeArrowheads="1"/>
          </p:cNvSpPr>
          <p:nvPr>
            <p:ph type="sldNum" sz="quarter" idx="12"/>
          </p:nvPr>
        </p:nvSpPr>
        <p:spPr/>
        <p:txBody>
          <a:bodyPr/>
          <a:lstStyle>
            <a:lvl1pPr>
              <a:defRPr/>
            </a:lvl1pPr>
          </a:lstStyle>
          <a:p>
            <a:pPr>
              <a:defRPr/>
            </a:pPr>
            <a:fld id="{0D45DD3D-2555-4F83-ABE6-20A489143839}" type="slidenum">
              <a:rPr lang="zh-CN" altLang="en-US"/>
            </a:fld>
            <a:endParaRPr lang="zh-CN" altLang="en-US" sz="2400">
              <a:solidFill>
                <a:schemeClr val="tx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5.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1.pn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3" Type="http://schemas.openxmlformats.org/officeDocument/2006/relationships/theme" Target="../theme/theme3.xml"/><Relationship Id="rId12" Type="http://schemas.openxmlformats.org/officeDocument/2006/relationships/image" Target="../media/image1.png"/><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200" kern="1200">
          <a:solidFill>
            <a:schemeClr val="bg1"/>
          </a:solidFill>
          <a:latin typeface="+mj-ea"/>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bg1"/>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j-ea"/>
          <a:ea typeface="+mj-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8316BA-C3B8-4C37-A6A5-12946949AB5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7E6449-3748-4D90-ABB2-59F9D861AEC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800" kern="1200">
          <a:solidFill>
            <a:schemeClr val="bg1"/>
          </a:solidFill>
          <a:latin typeface="黑体" panose="02010609060101010101" pitchFamily="49" charset="-122"/>
          <a:ea typeface="黑体" panose="02010609060101010101" pitchFamily="49"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8316BA-C3B8-4C37-A6A5-12946949AB5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7E6449-3748-4D90-ABB2-59F9D861AEC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800" kern="1200">
          <a:solidFill>
            <a:schemeClr val="bg1"/>
          </a:solidFill>
          <a:latin typeface="黑体" panose="02010609060101010101" pitchFamily="49" charset="-122"/>
          <a:ea typeface="黑体" panose="02010609060101010101" pitchFamily="49"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黑体" panose="02010609060101010101" pitchFamily="49" charset="-122"/>
          <a:ea typeface="黑体" panose="02010609060101010101" pitchFamily="49"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1.xml"/><Relationship Id="rId7" Type="http://schemas.microsoft.com/office/2007/relationships/media" Target="../media/media1.mp3"/><Relationship Id="rId6" Type="http://schemas.openxmlformats.org/officeDocument/2006/relationships/audio" Target="../media/media1.mp3"/><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0" Type="http://schemas.openxmlformats.org/officeDocument/2006/relationships/notesSlide" Target="../notesSlides/notesSlide1.xml"/><Relationship Id="rId1"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3.png"/><Relationship Id="rId1"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4.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r="14101"/>
          <a:stretch>
            <a:fillRect/>
          </a:stretch>
        </p:blipFill>
        <p:spPr>
          <a:xfrm>
            <a:off x="-25958" y="645"/>
            <a:ext cx="12192000" cy="6857355"/>
          </a:xfrm>
          <a:prstGeom prst="rect">
            <a:avLst/>
          </a:prstGeom>
          <a:solidFill>
            <a:srgbClr val="537EDA"/>
          </a:solidFill>
        </p:spPr>
      </p:pic>
      <p:pic>
        <p:nvPicPr>
          <p:cNvPr id="23" name="图片 22"/>
          <p:cNvPicPr>
            <a:picLocks noChangeAspect="1"/>
          </p:cNvPicPr>
          <p:nvPr/>
        </p:nvPicPr>
        <p:blipFill rotWithShape="1">
          <a:blip r:embed="rId2" cstate="print">
            <a:extLst>
              <a:ext uri="{28A0092B-C50C-407E-A947-70E740481C1C}">
                <a14:useLocalDpi xmlns:a14="http://schemas.microsoft.com/office/drawing/2010/main" val="0"/>
              </a:ext>
            </a:extLst>
          </a:blip>
          <a:srcRect l="72770" t="5283" b="5279"/>
          <a:stretch>
            <a:fillRect/>
          </a:stretch>
        </p:blipFill>
        <p:spPr>
          <a:xfrm>
            <a:off x="1" y="1"/>
            <a:ext cx="3712131" cy="6857677"/>
          </a:xfrm>
          <a:custGeom>
            <a:avLst/>
            <a:gdLst>
              <a:gd name="connsiteX0" fmla="*/ 0 w 3712131"/>
              <a:gd name="connsiteY0" fmla="*/ 0 h 6857677"/>
              <a:gd name="connsiteX1" fmla="*/ 3712131 w 3712131"/>
              <a:gd name="connsiteY1" fmla="*/ 0 h 6857677"/>
              <a:gd name="connsiteX2" fmla="*/ 3712131 w 3712131"/>
              <a:gd name="connsiteY2" fmla="*/ 6857677 h 6857677"/>
              <a:gd name="connsiteX3" fmla="*/ 0 w 3712131"/>
              <a:gd name="connsiteY3" fmla="*/ 6857677 h 6857677"/>
            </a:gdLst>
            <a:ahLst/>
            <a:cxnLst>
              <a:cxn ang="0">
                <a:pos x="connsiteX0" y="connsiteY0"/>
              </a:cxn>
              <a:cxn ang="0">
                <a:pos x="connsiteX1" y="connsiteY1"/>
              </a:cxn>
              <a:cxn ang="0">
                <a:pos x="connsiteX2" y="connsiteY2"/>
              </a:cxn>
              <a:cxn ang="0">
                <a:pos x="connsiteX3" y="connsiteY3"/>
              </a:cxn>
            </a:cxnLst>
            <a:rect l="l" t="t" r="r" b="b"/>
            <a:pathLst>
              <a:path w="3712131" h="6857677">
                <a:moveTo>
                  <a:pt x="0" y="0"/>
                </a:moveTo>
                <a:lnTo>
                  <a:pt x="3712131" y="0"/>
                </a:lnTo>
                <a:lnTo>
                  <a:pt x="3712131" y="6857677"/>
                </a:lnTo>
                <a:lnTo>
                  <a:pt x="0" y="6857677"/>
                </a:lnTo>
                <a:close/>
              </a:path>
            </a:pathLst>
          </a:custGeom>
        </p:spPr>
      </p:pic>
      <p:sp>
        <p:nvSpPr>
          <p:cNvPr id="11" name="文本框 10"/>
          <p:cNvSpPr txBox="1"/>
          <p:nvPr/>
        </p:nvSpPr>
        <p:spPr>
          <a:xfrm>
            <a:off x="5380496" y="226423"/>
            <a:ext cx="4911922" cy="461665"/>
          </a:xfrm>
          <a:prstGeom prst="rect">
            <a:avLst/>
          </a:prstGeom>
          <a:noFill/>
        </p:spPr>
        <p:txBody>
          <a:bodyPr wrap="none" rtlCol="0">
            <a:spAutoFit/>
          </a:bodyPr>
          <a:lstStyle/>
          <a:p>
            <a:r>
              <a:rPr lang="zh-CN" altLang="en-US" sz="2400" dirty="0">
                <a:solidFill>
                  <a:schemeClr val="bg1"/>
                </a:solidFill>
                <a:latin typeface="+mn-ea"/>
              </a:rPr>
              <a:t>网 </a:t>
            </a:r>
            <a:r>
              <a:rPr lang="en-US" altLang="zh-CN" sz="2400" dirty="0">
                <a:solidFill>
                  <a:schemeClr val="bg1"/>
                </a:solidFill>
                <a:latin typeface="+mn-ea"/>
              </a:rPr>
              <a:t>/  </a:t>
            </a:r>
            <a:r>
              <a:rPr lang="zh-CN" altLang="en-US" sz="2400" dirty="0">
                <a:solidFill>
                  <a:schemeClr val="bg1"/>
                </a:solidFill>
                <a:latin typeface="+mn-ea"/>
              </a:rPr>
              <a:t>页  </a:t>
            </a:r>
            <a:r>
              <a:rPr lang="en-US" altLang="zh-CN" sz="2400" dirty="0">
                <a:solidFill>
                  <a:schemeClr val="bg1"/>
                </a:solidFill>
                <a:latin typeface="+mn-ea"/>
              </a:rPr>
              <a:t>/  </a:t>
            </a:r>
            <a:r>
              <a:rPr lang="zh-CN" altLang="en-US" sz="2400" dirty="0">
                <a:solidFill>
                  <a:schemeClr val="bg1"/>
                </a:solidFill>
                <a:latin typeface="+mn-ea"/>
              </a:rPr>
              <a:t>设   </a:t>
            </a:r>
            <a:r>
              <a:rPr lang="en-US" altLang="zh-CN" sz="2400" dirty="0">
                <a:solidFill>
                  <a:schemeClr val="bg1"/>
                </a:solidFill>
                <a:latin typeface="+mn-ea"/>
              </a:rPr>
              <a:t>/   </a:t>
            </a:r>
            <a:r>
              <a:rPr lang="zh-CN" altLang="en-US" sz="2400" dirty="0">
                <a:solidFill>
                  <a:schemeClr val="bg1"/>
                </a:solidFill>
                <a:latin typeface="+mn-ea"/>
              </a:rPr>
              <a:t>计  </a:t>
            </a:r>
            <a:r>
              <a:rPr lang="en-US" altLang="zh-CN" sz="2400" dirty="0">
                <a:solidFill>
                  <a:schemeClr val="bg1"/>
                </a:solidFill>
                <a:latin typeface="+mn-ea"/>
              </a:rPr>
              <a:t>/  </a:t>
            </a:r>
            <a:r>
              <a:rPr lang="zh-CN" altLang="en-US" sz="2400" dirty="0">
                <a:solidFill>
                  <a:schemeClr val="bg1"/>
                </a:solidFill>
                <a:latin typeface="+mn-ea"/>
              </a:rPr>
              <a:t>与  </a:t>
            </a:r>
            <a:r>
              <a:rPr lang="en-US" altLang="zh-CN" sz="2400" dirty="0">
                <a:solidFill>
                  <a:schemeClr val="bg1"/>
                </a:solidFill>
                <a:latin typeface="+mn-ea"/>
              </a:rPr>
              <a:t>/  </a:t>
            </a:r>
            <a:r>
              <a:rPr lang="zh-CN" altLang="en-US" sz="2400" dirty="0">
                <a:solidFill>
                  <a:schemeClr val="bg1"/>
                </a:solidFill>
                <a:latin typeface="+mn-ea"/>
              </a:rPr>
              <a:t>制  </a:t>
            </a:r>
            <a:r>
              <a:rPr lang="en-US" altLang="zh-CN" sz="2400" dirty="0">
                <a:solidFill>
                  <a:schemeClr val="bg1"/>
                </a:solidFill>
                <a:latin typeface="+mn-ea"/>
              </a:rPr>
              <a:t>/  </a:t>
            </a:r>
            <a:r>
              <a:rPr lang="zh-CN" altLang="en-US" sz="2400" dirty="0">
                <a:solidFill>
                  <a:schemeClr val="bg1"/>
                </a:solidFill>
                <a:latin typeface="+mn-ea"/>
              </a:rPr>
              <a:t>作  </a:t>
            </a:r>
            <a:endParaRPr lang="zh-CN" altLang="en-US" sz="2400" dirty="0">
              <a:solidFill>
                <a:schemeClr val="bg1"/>
              </a:solidFill>
              <a:latin typeface="+mn-ea"/>
            </a:endParaRPr>
          </a:p>
        </p:txBody>
      </p:sp>
      <p:pic>
        <p:nvPicPr>
          <p:cNvPr id="30" name="图片 29"/>
          <p:cNvPicPr>
            <a:picLocks noChangeAspect="1"/>
          </p:cNvPicPr>
          <p:nvPr/>
        </p:nvPicPr>
        <p:blipFill rotWithShape="1">
          <a:blip r:embed="rId2" cstate="print">
            <a:extLst>
              <a:ext uri="{28A0092B-C50C-407E-A947-70E740481C1C}">
                <a14:useLocalDpi xmlns:a14="http://schemas.microsoft.com/office/drawing/2010/main" val="0"/>
              </a:ext>
            </a:extLst>
          </a:blip>
          <a:srcRect l="88648" t="5283" b="5279"/>
          <a:stretch>
            <a:fillRect/>
          </a:stretch>
        </p:blipFill>
        <p:spPr>
          <a:xfrm flipH="1">
            <a:off x="10644502" y="323"/>
            <a:ext cx="1547498" cy="6857677"/>
          </a:xfrm>
          <a:custGeom>
            <a:avLst/>
            <a:gdLst>
              <a:gd name="connsiteX0" fmla="*/ 1547498 w 1547498"/>
              <a:gd name="connsiteY0" fmla="*/ 0 h 6857677"/>
              <a:gd name="connsiteX1" fmla="*/ 0 w 1547498"/>
              <a:gd name="connsiteY1" fmla="*/ 0 h 6857677"/>
              <a:gd name="connsiteX2" fmla="*/ 0 w 1547498"/>
              <a:gd name="connsiteY2" fmla="*/ 6857677 h 6857677"/>
              <a:gd name="connsiteX3" fmla="*/ 1547498 w 1547498"/>
              <a:gd name="connsiteY3" fmla="*/ 6857677 h 6857677"/>
            </a:gdLst>
            <a:ahLst/>
            <a:cxnLst>
              <a:cxn ang="0">
                <a:pos x="connsiteX0" y="connsiteY0"/>
              </a:cxn>
              <a:cxn ang="0">
                <a:pos x="connsiteX1" y="connsiteY1"/>
              </a:cxn>
              <a:cxn ang="0">
                <a:pos x="connsiteX2" y="connsiteY2"/>
              </a:cxn>
              <a:cxn ang="0">
                <a:pos x="connsiteX3" y="connsiteY3"/>
              </a:cxn>
            </a:cxnLst>
            <a:rect l="l" t="t" r="r" b="b"/>
            <a:pathLst>
              <a:path w="1547498" h="6857677">
                <a:moveTo>
                  <a:pt x="1547498" y="0"/>
                </a:moveTo>
                <a:lnTo>
                  <a:pt x="0" y="0"/>
                </a:lnTo>
                <a:lnTo>
                  <a:pt x="0" y="6857677"/>
                </a:lnTo>
                <a:lnTo>
                  <a:pt x="1547498" y="6857677"/>
                </a:lnTo>
                <a:close/>
              </a:path>
            </a:pathLst>
          </a:custGeom>
        </p:spPr>
      </p:pic>
      <p:grpSp>
        <p:nvGrpSpPr>
          <p:cNvPr id="36" name="组合 35"/>
          <p:cNvGrpSpPr/>
          <p:nvPr/>
        </p:nvGrpSpPr>
        <p:grpSpPr>
          <a:xfrm>
            <a:off x="4279546" y="886363"/>
            <a:ext cx="6120000" cy="5095334"/>
            <a:chOff x="4279546" y="886363"/>
            <a:chExt cx="6120000" cy="5095334"/>
          </a:xfrm>
        </p:grpSpPr>
        <p:sp>
          <p:nvSpPr>
            <p:cNvPr id="17" name="弧形 16"/>
            <p:cNvSpPr/>
            <p:nvPr/>
          </p:nvSpPr>
          <p:spPr>
            <a:xfrm flipV="1">
              <a:off x="5942546" y="3187697"/>
              <a:ext cx="2794000" cy="2794000"/>
            </a:xfrm>
            <a:prstGeom prst="arc">
              <a:avLst>
                <a:gd name="adj1" fmla="val 12626606"/>
                <a:gd name="adj2" fmla="val 1974298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思源黑体 Light" panose="020B0300000000000000" pitchFamily="34" charset="-122"/>
              </a:endParaRPr>
            </a:p>
          </p:txBody>
        </p:sp>
        <p:grpSp>
          <p:nvGrpSpPr>
            <p:cNvPr id="35" name="组合 34"/>
            <p:cNvGrpSpPr/>
            <p:nvPr/>
          </p:nvGrpSpPr>
          <p:grpSpPr>
            <a:xfrm>
              <a:off x="4279546" y="886363"/>
              <a:ext cx="6120000" cy="3650559"/>
              <a:chOff x="4279546" y="886363"/>
              <a:chExt cx="6120000" cy="3650559"/>
            </a:xfrm>
          </p:grpSpPr>
          <p:sp>
            <p:nvSpPr>
              <p:cNvPr id="14" name="弧形 13"/>
              <p:cNvSpPr/>
              <p:nvPr/>
            </p:nvSpPr>
            <p:spPr>
              <a:xfrm>
                <a:off x="5942546" y="1621946"/>
                <a:ext cx="2794000" cy="2794000"/>
              </a:xfrm>
              <a:prstGeom prst="arc">
                <a:avLst>
                  <a:gd name="adj1" fmla="val 12626606"/>
                  <a:gd name="adj2" fmla="val 19742983"/>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思源黑体 Light" panose="020B0300000000000000" pitchFamily="34" charset="-122"/>
                </a:endParaRPr>
              </a:p>
            </p:txBody>
          </p:sp>
          <p:cxnSp>
            <p:nvCxnSpPr>
              <p:cNvPr id="19" name="直接连接符 18"/>
              <p:cNvCxnSpPr/>
              <p:nvPr/>
            </p:nvCxnSpPr>
            <p:spPr>
              <a:xfrm>
                <a:off x="4279546" y="4107815"/>
                <a:ext cx="6120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rotWithShape="1">
              <a:blip r:embed="rId3" cstate="print">
                <a:extLst>
                  <a:ext uri="{28A0092B-C50C-407E-A947-70E740481C1C}">
                    <a14:useLocalDpi xmlns:a14="http://schemas.microsoft.com/office/drawing/2010/main" val="0"/>
                  </a:ext>
                </a:extLst>
              </a:blip>
              <a:srcRect l="39209" t="30991" r="37462" b="59255"/>
              <a:stretch>
                <a:fillRect/>
              </a:stretch>
            </p:blipFill>
            <p:spPr>
              <a:xfrm>
                <a:off x="5917385" y="3868066"/>
                <a:ext cx="2844322" cy="668856"/>
              </a:xfrm>
              <a:prstGeom prst="rect">
                <a:avLst/>
              </a:prstGeom>
            </p:spPr>
          </p:pic>
          <p:pic>
            <p:nvPicPr>
              <p:cNvPr id="32" name="图片 31"/>
              <p:cNvPicPr>
                <a:picLocks noChangeAspect="1"/>
              </p:cNvPicPr>
              <p:nvPr/>
            </p:nvPicPr>
            <p:blipFill rotWithShape="1">
              <a:blip r:embed="rId4" cstate="print">
                <a:extLst>
                  <a:ext uri="{28A0092B-C50C-407E-A947-70E740481C1C}">
                    <a14:useLocalDpi xmlns:a14="http://schemas.microsoft.com/office/drawing/2010/main" val="0"/>
                  </a:ext>
                </a:extLst>
              </a:blip>
              <a:srcRect l="39209" t="30991" r="37462" b="59255"/>
              <a:stretch>
                <a:fillRect/>
              </a:stretch>
            </p:blipFill>
            <p:spPr>
              <a:xfrm rot="5400000">
                <a:off x="6542681" y="1371150"/>
                <a:ext cx="1433918" cy="464343"/>
              </a:xfrm>
              <a:prstGeom prst="rect">
                <a:avLst/>
              </a:prstGeom>
            </p:spPr>
          </p:pic>
        </p:grpSp>
      </p:grpSp>
      <p:pic>
        <p:nvPicPr>
          <p:cNvPr id="33" name="图片 32"/>
          <p:cNvPicPr>
            <a:picLocks noChangeAspect="1"/>
          </p:cNvPicPr>
          <p:nvPr/>
        </p:nvPicPr>
        <p:blipFill rotWithShape="1">
          <a:blip r:embed="rId5" cstate="print">
            <a:extLst>
              <a:ext uri="{28A0092B-C50C-407E-A947-70E740481C1C}">
                <a14:useLocalDpi xmlns:a14="http://schemas.microsoft.com/office/drawing/2010/main" val="0"/>
              </a:ext>
            </a:extLst>
          </a:blip>
          <a:srcRect l="39209" t="30991" r="37462" b="59255"/>
          <a:stretch>
            <a:fillRect/>
          </a:stretch>
        </p:blipFill>
        <p:spPr>
          <a:xfrm rot="5400000">
            <a:off x="3325656" y="2567593"/>
            <a:ext cx="716960" cy="464343"/>
          </a:xfrm>
          <a:prstGeom prst="rect">
            <a:avLst/>
          </a:prstGeom>
        </p:spPr>
      </p:pic>
      <p:pic>
        <p:nvPicPr>
          <p:cNvPr id="39" name="PA-AnanRyoko - Refrain">
            <a:hlinkClick r:id="" action="ppaction://media"/>
          </p:cNvPr>
          <p:cNvPicPr>
            <a:picLocks noChangeAspect="1"/>
          </p:cNvPicPr>
          <p:nvPr>
            <a:audioFile r:link="rId6"/>
            <p:extLst>
              <p:ext uri="{DAA4B4D4-6D71-4841-9C94-3DE7FCFB9230}">
                <p14:media xmlns:p14="http://schemas.microsoft.com/office/powerpoint/2010/main" r:embed="rId7"/>
              </p:ext>
            </p:extLst>
            <p:custDataLst>
              <p:tags r:id="rId8"/>
            </p:custDataLst>
          </p:nvPr>
        </p:nvPicPr>
        <p:blipFill>
          <a:blip r:embed="rId5"/>
          <a:stretch>
            <a:fillRect/>
          </a:stretch>
        </p:blipFill>
        <p:spPr>
          <a:xfrm>
            <a:off x="12687198" y="1281778"/>
            <a:ext cx="487363" cy="487363"/>
          </a:xfrm>
          <a:prstGeom prst="rect">
            <a:avLst/>
          </a:prstGeom>
        </p:spPr>
      </p:pic>
      <p:sp>
        <p:nvSpPr>
          <p:cNvPr id="5" name="矩形 4"/>
          <p:cNvSpPr/>
          <p:nvPr/>
        </p:nvSpPr>
        <p:spPr>
          <a:xfrm>
            <a:off x="3090607" y="2920940"/>
            <a:ext cx="6939280" cy="953135"/>
          </a:xfrm>
          <a:prstGeom prst="rect">
            <a:avLst/>
          </a:prstGeom>
        </p:spPr>
        <p:txBody>
          <a:bodyPr wrap="none">
            <a:spAutoFit/>
          </a:bodyPr>
          <a:lstStyle/>
          <a:p>
            <a:pPr algn="l"/>
            <a:r>
              <a:rPr lang="zh-CN" altLang="en-US" sz="5600" dirty="0" smtClean="0">
                <a:solidFill>
                  <a:schemeClr val="bg1"/>
                </a:solidFill>
                <a:latin typeface="黑体" panose="02010609060101010101" pitchFamily="49" charset="-122"/>
                <a:ea typeface="黑体" panose="02010609060101010101" pitchFamily="49" charset="-122"/>
              </a:rPr>
              <a:t>第</a:t>
            </a:r>
            <a:r>
              <a:rPr lang="en-US" altLang="zh-CN" sz="5600" dirty="0" smtClean="0">
                <a:solidFill>
                  <a:schemeClr val="bg1"/>
                </a:solidFill>
                <a:latin typeface="黑体" panose="02010609060101010101" pitchFamily="49" charset="-122"/>
                <a:ea typeface="黑体" panose="02010609060101010101" pitchFamily="49" charset="-122"/>
              </a:rPr>
              <a:t>6</a:t>
            </a:r>
            <a:r>
              <a:rPr lang="zh-CN" altLang="en-US" sz="5600" dirty="0" smtClean="0">
                <a:solidFill>
                  <a:schemeClr val="bg1"/>
                </a:solidFill>
                <a:latin typeface="黑体" panose="02010609060101010101" pitchFamily="49" charset="-122"/>
                <a:ea typeface="黑体" panose="02010609060101010101" pitchFamily="49" charset="-122"/>
              </a:rPr>
              <a:t>章 进阶HTML与CSS</a:t>
            </a:r>
            <a:endParaRPr lang="zh-CN" altLang="en-US" sz="5600" dirty="0" smtClean="0">
              <a:solidFill>
                <a:schemeClr val="bg1"/>
              </a:solidFill>
              <a:latin typeface="黑体" panose="02010609060101010101" pitchFamily="49" charset="-122"/>
              <a:ea typeface="黑体" panose="02010609060101010101" pitchFamily="49" charset="-122"/>
            </a:endParaRPr>
          </a:p>
        </p:txBody>
      </p:sp>
    </p:spTree>
  </p:cSld>
  <p:clrMapOvr>
    <a:masterClrMapping/>
  </p:clrMapOvr>
  <p:transition spd="slow" advClick="0" advTm="2000">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9"/>
                                        </p:tgtEl>
                                      </p:cBhvr>
                                    </p:cmd>
                                  </p:childTnLst>
                                </p:cTn>
                              </p:par>
                              <p:par>
                                <p:cTn id="7" presetID="42" presetClass="entr" presetSubtype="0" fill="hold" grpId="0" nodeType="withEffect">
                                  <p:stCondLst>
                                    <p:cond delay="750"/>
                                  </p:stCondLst>
                                  <p:childTnLst>
                                    <p:set>
                                      <p:cBhvr>
                                        <p:cTn id="8" dur="1" fill="hold">
                                          <p:stCondLst>
                                            <p:cond delay="0"/>
                                          </p:stCondLst>
                                        </p:cTn>
                                        <p:tgtEl>
                                          <p:spTgt spid="11"/>
                                        </p:tgtEl>
                                        <p:attrNameLst>
                                          <p:attrName>style.visibility</p:attrName>
                                        </p:attrNameLst>
                                      </p:cBhvr>
                                      <p:to>
                                        <p:strVal val="visible"/>
                                      </p:to>
                                    </p:set>
                                    <p:animEffect transition="in" filter="fade">
                                      <p:cBhvr>
                                        <p:cTn id="9" dur="1000"/>
                                        <p:tgtEl>
                                          <p:spTgt spid="11"/>
                                        </p:tgtEl>
                                      </p:cBhvr>
                                    </p:animEffect>
                                    <p:anim calcmode="lin" valueType="num">
                                      <p:cBhvr>
                                        <p:cTn id="10" dur="1000" fill="hold"/>
                                        <p:tgtEl>
                                          <p:spTgt spid="11"/>
                                        </p:tgtEl>
                                        <p:attrNameLst>
                                          <p:attrName>ppt_x</p:attrName>
                                        </p:attrNameLst>
                                      </p:cBhvr>
                                      <p:tavLst>
                                        <p:tav tm="0">
                                          <p:val>
                                            <p:strVal val="#ppt_x"/>
                                          </p:val>
                                        </p:tav>
                                        <p:tav tm="100000">
                                          <p:val>
                                            <p:strVal val="#ppt_x"/>
                                          </p:val>
                                        </p:tav>
                                      </p:tavLst>
                                    </p:anim>
                                    <p:anim calcmode="lin" valueType="num">
                                      <p:cBhvr>
                                        <p:cTn id="11" dur="1000" fill="hold"/>
                                        <p:tgtEl>
                                          <p:spTgt spid="11"/>
                                        </p:tgtEl>
                                        <p:attrNameLst>
                                          <p:attrName>ppt_y</p:attrName>
                                        </p:attrNameLst>
                                      </p:cBhvr>
                                      <p:tavLst>
                                        <p:tav tm="0">
                                          <p:val>
                                            <p:strVal val="#ppt_y+.1"/>
                                          </p:val>
                                        </p:tav>
                                        <p:tav tm="100000">
                                          <p:val>
                                            <p:strVal val="#ppt_y"/>
                                          </p:val>
                                        </p:tav>
                                      </p:tavLst>
                                    </p:anim>
                                  </p:childTnLst>
                                </p:cTn>
                              </p:par>
                              <p:par>
                                <p:cTn id="12" presetID="17" presetClass="entr" presetSubtype="10" fill="hold" nodeType="withEffect">
                                  <p:stCondLst>
                                    <p:cond delay="750"/>
                                  </p:stCondLst>
                                  <p:childTnLst>
                                    <p:set>
                                      <p:cBhvr>
                                        <p:cTn id="13" dur="1" fill="hold">
                                          <p:stCondLst>
                                            <p:cond delay="0"/>
                                          </p:stCondLst>
                                        </p:cTn>
                                        <p:tgtEl>
                                          <p:spTgt spid="36"/>
                                        </p:tgtEl>
                                        <p:attrNameLst>
                                          <p:attrName>style.visibility</p:attrName>
                                        </p:attrNameLst>
                                      </p:cBhvr>
                                      <p:to>
                                        <p:strVal val="visible"/>
                                      </p:to>
                                    </p:set>
                                    <p:anim calcmode="lin" valueType="num">
                                      <p:cBhvr>
                                        <p:cTn id="14" dur="500" fill="hold"/>
                                        <p:tgtEl>
                                          <p:spTgt spid="36"/>
                                        </p:tgtEl>
                                        <p:attrNameLst>
                                          <p:attrName>ppt_w</p:attrName>
                                        </p:attrNameLst>
                                      </p:cBhvr>
                                      <p:tavLst>
                                        <p:tav tm="0">
                                          <p:val>
                                            <p:fltVal val="0"/>
                                          </p:val>
                                        </p:tav>
                                        <p:tav tm="100000">
                                          <p:val>
                                            <p:strVal val="#ppt_w"/>
                                          </p:val>
                                        </p:tav>
                                      </p:tavLst>
                                    </p:anim>
                                    <p:anim calcmode="lin" valueType="num">
                                      <p:cBhvr>
                                        <p:cTn id="15" dur="500" fill="hold"/>
                                        <p:tgtEl>
                                          <p:spTgt spid="3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200">
                <p:cTn id="16" fill="hold" display="0">
                  <p:stCondLst>
                    <p:cond delay="indefinite"/>
                  </p:stCondLst>
                  <p:endCondLst>
                    <p:cond evt="onStopAudio" delay="0">
                      <p:tgtEl>
                        <p:sldTgt/>
                      </p:tgtEl>
                    </p:cond>
                  </p:endCondLst>
                </p:cTn>
                <p:tgtEl>
                  <p:spTgt spid="39"/>
                </p:tgtEl>
              </p:cMediaNode>
            </p:audio>
          </p:childTnLst>
        </p:cTn>
      </p:par>
    </p:tnLst>
    <p:bldLst>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9640" y="755015"/>
            <a:ext cx="9965690" cy="5713730"/>
          </a:xfrm>
        </p:spPr>
        <p:txBody>
          <a:bodyPr>
            <a:normAutofit/>
          </a:bodyPr>
          <a:lstStyle/>
          <a:p>
            <a:pPr marL="0" indent="0">
              <a:buNone/>
            </a:pPr>
            <a:r>
              <a:rPr altLang="zh-CN" dirty="0">
                <a:sym typeface="+mn-ea"/>
              </a:rPr>
              <a:t>3、刻度信息 </a:t>
            </a:r>
            <a:endParaRPr altLang="zh-CN" dirty="0"/>
          </a:p>
          <a:p>
            <a:pPr marL="0" indent="0">
              <a:buNone/>
            </a:pPr>
            <a:r>
              <a:rPr altLang="zh-CN" dirty="0">
                <a:sym typeface="+mn-ea"/>
              </a:rPr>
              <a:t>&lt;meter&gt; 定义已知范围或分数值内的标量、进度。例如，磁盘用量、查询结果的相关性等。 </a:t>
            </a:r>
            <a:endParaRPr altLang="zh-CN" dirty="0"/>
          </a:p>
          <a:p>
            <a:pPr marL="0" indent="0">
              <a:buNone/>
            </a:pPr>
            <a:r>
              <a:rPr altLang="zh-CN" dirty="0">
                <a:sym typeface="+mn-ea"/>
              </a:rPr>
              <a:t>包含七个属性 </a:t>
            </a:r>
            <a:endParaRPr altLang="zh-CN" dirty="0"/>
          </a:p>
          <a:p>
            <a:pPr marL="0" indent="0">
              <a:buNone/>
            </a:pPr>
            <a:r>
              <a:rPr altLang="zh-CN" dirty="0">
                <a:sym typeface="+mn-ea"/>
              </a:rPr>
              <a:t>（1）value： </a:t>
            </a:r>
            <a:endParaRPr altLang="zh-CN" dirty="0"/>
          </a:p>
          <a:p>
            <a:pPr marL="0" indent="0">
              <a:buNone/>
            </a:pPr>
            <a:r>
              <a:rPr altLang="zh-CN" dirty="0">
                <a:sym typeface="+mn-ea"/>
              </a:rPr>
              <a:t>（2）min： </a:t>
            </a:r>
            <a:endParaRPr altLang="zh-CN" dirty="0"/>
          </a:p>
          <a:p>
            <a:pPr marL="0" indent="0">
              <a:buNone/>
            </a:pPr>
            <a:r>
              <a:rPr altLang="zh-CN" dirty="0">
                <a:sym typeface="+mn-ea"/>
              </a:rPr>
              <a:t>（3）max： </a:t>
            </a:r>
            <a:endParaRPr altLang="zh-CN" dirty="0"/>
          </a:p>
          <a:p>
            <a:pPr marL="0" indent="0">
              <a:buNone/>
            </a:pPr>
            <a:r>
              <a:rPr altLang="zh-CN" dirty="0">
                <a:sym typeface="+mn-ea"/>
              </a:rPr>
              <a:t>（4）low：设置范围的下限值，如果low小于min，把min值视为low的值 </a:t>
            </a:r>
            <a:endParaRPr altLang="zh-CN" dirty="0"/>
          </a:p>
          <a:p>
            <a:pPr marL="0" indent="0">
              <a:buNone/>
            </a:pPr>
            <a:r>
              <a:rPr altLang="zh-CN" dirty="0">
                <a:sym typeface="+mn-ea"/>
              </a:rPr>
              <a:t>（5）high： </a:t>
            </a:r>
            <a:endParaRPr altLang="zh-CN" dirty="0"/>
          </a:p>
          <a:p>
            <a:pPr marL="0" indent="0">
              <a:buNone/>
            </a:pPr>
            <a:r>
              <a:rPr altLang="zh-CN" dirty="0">
                <a:sym typeface="+mn-ea"/>
              </a:rPr>
              <a:t>（6）optimum：最佳值 </a:t>
            </a:r>
            <a:endParaRPr altLang="zh-CN" dirty="0"/>
          </a:p>
          <a:p>
            <a:pPr marL="0" indent="0">
              <a:buNone/>
            </a:pPr>
            <a:r>
              <a:rPr altLang="zh-CN" dirty="0">
                <a:sym typeface="+mn-ea"/>
              </a:rPr>
              <a:t>（7）form：设置meter元素所属的一个或多个表单</a:t>
            </a:r>
            <a:endParaRPr altLang="zh-C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9640" y="755015"/>
            <a:ext cx="9965690" cy="4128135"/>
          </a:xfrm>
        </p:spPr>
        <p:txBody>
          <a:bodyPr>
            <a:normAutofit/>
          </a:bodyPr>
          <a:lstStyle/>
          <a:p>
            <a:pPr marL="0" indent="0">
              <a:buNone/>
            </a:pPr>
            <a:endParaRPr altLang="zh-CN" dirty="0">
              <a:sym typeface="+mn-ea"/>
            </a:endParaRPr>
          </a:p>
          <a:p>
            <a:pPr marL="0" indent="0">
              <a:buNone/>
            </a:pPr>
            <a:endParaRPr altLang="zh-CN" dirty="0">
              <a:sym typeface="+mn-ea"/>
            </a:endParaRPr>
          </a:p>
          <a:p>
            <a:pPr marL="0" indent="0">
              <a:buNone/>
            </a:pPr>
            <a:r>
              <a:rPr altLang="zh-CN" dirty="0">
                <a:sym typeface="+mn-ea"/>
              </a:rPr>
              <a:t>4、时间信息 </a:t>
            </a:r>
            <a:endParaRPr altLang="zh-CN" dirty="0">
              <a:sym typeface="+mn-ea"/>
            </a:endParaRPr>
          </a:p>
          <a:p>
            <a:pPr marL="0" indent="0">
              <a:buNone/>
            </a:pPr>
            <a:r>
              <a:rPr altLang="zh-CN" dirty="0">
                <a:sym typeface="+mn-ea"/>
              </a:rPr>
              <a:t>&lt;time&gt; 定义公历时间（24小时制）或日期，时间和时区偏移可选。 </a:t>
            </a:r>
            <a:endParaRPr altLang="zh-CN" dirty="0">
              <a:sym typeface="+mn-ea"/>
            </a:endParaRPr>
          </a:p>
          <a:p>
            <a:pPr marL="0" indent="0">
              <a:buNone/>
            </a:pPr>
            <a:r>
              <a:rPr altLang="zh-CN" dirty="0">
                <a:sym typeface="+mn-ea"/>
              </a:rPr>
              <a:t>包含两个属性datetime和pubdate（publish date）</a:t>
            </a:r>
            <a:endParaRPr altLang="zh-CN" dirty="0">
              <a:sym typeface="+mn-ea"/>
            </a:endParaRPr>
          </a:p>
          <a:p>
            <a:pPr marL="0" indent="0">
              <a:buNone/>
            </a:pPr>
            <a:r>
              <a:rPr altLang="zh-CN" dirty="0">
                <a:sym typeface="+mn-ea"/>
              </a:rPr>
              <a:t>5、联系文本 </a:t>
            </a:r>
            <a:endParaRPr altLang="zh-CN" dirty="0">
              <a:sym typeface="+mn-ea"/>
            </a:endParaRPr>
          </a:p>
          <a:p>
            <a:pPr marL="0" indent="0">
              <a:buNone/>
            </a:pPr>
            <a:r>
              <a:rPr altLang="zh-CN" dirty="0">
                <a:sym typeface="+mn-ea"/>
              </a:rPr>
              <a:t>&lt;address&gt; 定义文档或文章的作者、拥有者的联系信息。</a:t>
            </a:r>
            <a:endParaRPr altLang="zh-CN" dirty="0">
              <a:sym typeface="+mn-ea"/>
            </a:endParaRPr>
          </a:p>
          <a:p>
            <a:pPr marL="0" indent="0">
              <a:buNone/>
            </a:pPr>
            <a:r>
              <a:rPr altLang="zh-CN" dirty="0">
                <a:sym typeface="+mn-ea"/>
              </a:rPr>
              <a:t>6、隔离文本 </a:t>
            </a:r>
            <a:endParaRPr altLang="zh-CN" dirty="0">
              <a:sym typeface="+mn-ea"/>
            </a:endParaRPr>
          </a:p>
          <a:p>
            <a:pPr marL="0" indent="0">
              <a:buNone/>
            </a:pPr>
            <a:r>
              <a:rPr altLang="zh-CN" dirty="0">
                <a:sym typeface="+mn-ea"/>
              </a:rPr>
              <a:t>&lt;bdi&gt; 设置一段文本，使其脱离其父元素的文本方向设置</a:t>
            </a:r>
            <a:endParaRPr altLang="zh-CN" dirty="0">
              <a:sym typeface="+mn-ea"/>
            </a:endParaRPr>
          </a:p>
          <a:p>
            <a:pPr marL="0" indent="0">
              <a:buNone/>
            </a:pPr>
            <a:endParaRPr altLang="zh-CN" dirty="0">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9640" y="755015"/>
            <a:ext cx="9965690" cy="4053205"/>
          </a:xfrm>
        </p:spPr>
        <p:txBody>
          <a:bodyPr>
            <a:normAutofit/>
          </a:bodyPr>
          <a:lstStyle/>
          <a:p>
            <a:pPr marL="0" indent="0">
              <a:buNone/>
            </a:pPr>
            <a:endParaRPr altLang="zh-CN" dirty="0">
              <a:sym typeface="+mn-ea"/>
            </a:endParaRPr>
          </a:p>
          <a:p>
            <a:pPr marL="0" indent="0">
              <a:buNone/>
            </a:pPr>
            <a:endParaRPr altLang="zh-CN" dirty="0">
              <a:sym typeface="+mn-ea"/>
            </a:endParaRPr>
          </a:p>
          <a:p>
            <a:pPr marL="0" indent="0">
              <a:buNone/>
            </a:pPr>
            <a:r>
              <a:rPr altLang="zh-CN" dirty="0">
                <a:sym typeface="+mn-ea"/>
              </a:rPr>
              <a:t>7、换行断点 </a:t>
            </a:r>
            <a:endParaRPr altLang="zh-CN" dirty="0">
              <a:sym typeface="+mn-ea"/>
            </a:endParaRPr>
          </a:p>
          <a:p>
            <a:pPr marL="0" indent="0">
              <a:buNone/>
            </a:pPr>
            <a:r>
              <a:rPr altLang="zh-CN" dirty="0">
                <a:sym typeface="+mn-ea"/>
              </a:rPr>
              <a:t>&lt;wbr&gt; 定义在文本中的何处适合添加换行符</a:t>
            </a:r>
            <a:endParaRPr altLang="zh-CN" dirty="0">
              <a:sym typeface="+mn-ea"/>
            </a:endParaRPr>
          </a:p>
          <a:p>
            <a:pPr marL="0" indent="0">
              <a:buNone/>
            </a:pPr>
            <a:r>
              <a:rPr altLang="zh-CN" dirty="0">
                <a:sym typeface="+mn-ea"/>
              </a:rPr>
              <a:t>8、文本注释 </a:t>
            </a:r>
            <a:endParaRPr altLang="zh-CN" dirty="0">
              <a:sym typeface="+mn-ea"/>
            </a:endParaRPr>
          </a:p>
          <a:p>
            <a:pPr marL="0" indent="0">
              <a:buNone/>
            </a:pPr>
            <a:r>
              <a:rPr altLang="zh-CN" dirty="0">
                <a:sym typeface="+mn-ea"/>
              </a:rPr>
              <a:t>&lt;ruby&gt; 定义ruby注释，即中文注音或字符。&lt;ruby&gt;需和&lt;rt&gt;或&lt;rp&gt;共同使用</a:t>
            </a:r>
            <a:endParaRPr altLang="zh-CN" dirty="0">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页脚占位符 3"/>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endParaRPr lang="zh-CN" altLang="en-US"/>
          </a:p>
        </p:txBody>
      </p:sp>
      <p:sp>
        <p:nvSpPr>
          <p:cNvPr id="11267" name="Rectangle 2"/>
          <p:cNvSpPr>
            <a:spLocks noGrp="1" noChangeArrowheads="1"/>
          </p:cNvSpPr>
          <p:nvPr>
            <p:ph type="title" idx="4294967295"/>
          </p:nvPr>
        </p:nvSpPr>
        <p:spPr>
          <a:xfrm>
            <a:off x="0" y="365125"/>
            <a:ext cx="10515600" cy="1325563"/>
          </a:xfrm>
        </p:spPr>
        <p:txBody>
          <a:bodyPr>
            <a:normAutofit/>
          </a:bodyPr>
          <a:lstStyle/>
          <a:p>
            <a:r>
              <a:rPr lang="en-US" altLang="zh-CN" sz="4300" dirty="0"/>
              <a:t>  6.1.3  </a:t>
            </a:r>
            <a:r>
              <a:rPr sz="4300" dirty="0"/>
              <a:t>网页图片的插入和属性设置</a:t>
            </a:r>
            <a:endParaRPr sz="4300" dirty="0"/>
          </a:p>
        </p:txBody>
      </p:sp>
      <p:sp>
        <p:nvSpPr>
          <p:cNvPr id="11268" name="Rectangle 3"/>
          <p:cNvSpPr>
            <a:spLocks noGrp="1" noChangeArrowheads="1"/>
          </p:cNvSpPr>
          <p:nvPr>
            <p:ph type="body" idx="4294967295"/>
          </p:nvPr>
        </p:nvSpPr>
        <p:spPr>
          <a:xfrm>
            <a:off x="838200" y="1679331"/>
            <a:ext cx="10515600" cy="4425228"/>
          </a:xfrm>
        </p:spPr>
        <p:txBody>
          <a:bodyPr>
            <a:noAutofit/>
          </a:bodyPr>
          <a:lstStyle/>
          <a:p>
            <a:pPr marL="0" indent="0">
              <a:lnSpc>
                <a:spcPct val="160000"/>
              </a:lnSpc>
              <a:buNone/>
            </a:pPr>
            <a:r>
              <a:rPr lang="en-US" altLang="zh-CN" dirty="0" smtClean="0"/>
              <a:t>  1、图像的格式</a:t>
            </a:r>
            <a:endParaRPr lang="en-US" altLang="zh-CN" dirty="0" smtClean="0"/>
          </a:p>
          <a:p>
            <a:pPr marL="0" indent="0">
              <a:lnSpc>
                <a:spcPct val="160000"/>
              </a:lnSpc>
              <a:buNone/>
            </a:pPr>
            <a:r>
              <a:rPr lang="en-US" altLang="zh-CN" dirty="0"/>
              <a:t>网页中的图片格式通常有三种，即GIF，JPEG，和PNG。 </a:t>
            </a:r>
            <a:endParaRPr lang="en-US" altLang="zh-CN" dirty="0"/>
          </a:p>
          <a:p>
            <a:pPr marL="0" indent="0">
              <a:lnSpc>
                <a:spcPct val="160000"/>
              </a:lnSpc>
              <a:buNone/>
            </a:pPr>
            <a:r>
              <a:rPr lang="en-US" altLang="zh-CN" dirty="0"/>
              <a:t>（1） GIF，Graphic Interchange Format，文件最多可以使用256种颜色，最适合显示色调不连续或具有大面积单一颜色的图像。其最大优点是可以制作动态图像，其另一优点是将图像以交错的方式在网页中呈现，所谓交错显示，就是当图像尚未下载完成时，浏览器会先以马赛克的形式将图像慢慢显示，让浏览者可以大致猜出下载图像的雏形</a:t>
            </a:r>
            <a:endParaRPr lang="en-US" altLang="zh-C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marL="0" indent="0">
              <a:buNone/>
            </a:pPr>
            <a:r>
              <a:rPr lang="en-US" altLang="zh-CN" dirty="0" smtClean="0"/>
              <a:t>  </a:t>
            </a:r>
            <a:r>
              <a:rPr altLang="zh-CN" dirty="0"/>
              <a:t>（2）JPEG,Joint Photographic Experts Group,此文件格式适合用于摄影或连续色调图像的高级格式，可包含数百万种颜色。JPEG格式是一种压缩的非常紧密的格式，专用于不含大色块的图像。 </a:t>
            </a:r>
            <a:endParaRPr altLang="zh-CN" dirty="0"/>
          </a:p>
          <a:p>
            <a:pPr marL="0" indent="0">
              <a:buNone/>
            </a:pPr>
            <a:r>
              <a:rPr altLang="zh-CN" dirty="0"/>
              <a:t>  （3） PNG格式，Portable Network Graphics，是一种非破坏性的网页图像文件格式，它提供了将图像文件以最小的方式压缩却又不造成图像失真的技术。它不仅具备GIF图像格式的优点，而且还支持48位的色彩、更快的交错显示、跨平台的图像亮度控制、更多曾的图像透明度设置。</a:t>
            </a:r>
            <a:endParaRPr altLang="zh-C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76605" y="252730"/>
            <a:ext cx="10577195" cy="5924550"/>
          </a:xfrm>
        </p:spPr>
        <p:txBody>
          <a:bodyPr/>
          <a:lstStyle/>
          <a:p>
            <a:pPr marL="0" indent="0">
              <a:buNone/>
            </a:pPr>
            <a:r>
              <a:rPr lang="en-US" altLang="zh-CN" dirty="0" smtClean="0"/>
              <a:t>  </a:t>
            </a:r>
            <a:r>
              <a:rPr altLang="zh-CN" dirty="0"/>
              <a:t>2、插入图象</a:t>
            </a:r>
            <a:endParaRPr altLang="zh-CN" dirty="0"/>
          </a:p>
          <a:p>
            <a:pPr marL="0" indent="0">
              <a:buNone/>
            </a:pPr>
            <a:r>
              <a:rPr altLang="zh-CN" dirty="0"/>
              <a:t>插入图象的标记只有一个，那就是img标记。 </a:t>
            </a:r>
            <a:endParaRPr altLang="zh-CN" dirty="0"/>
          </a:p>
          <a:p>
            <a:pPr marL="0" indent="0">
              <a:buNone/>
            </a:pPr>
            <a:r>
              <a:rPr altLang="zh-CN" dirty="0"/>
              <a:t>图像是网页构成中最重要的元素之一，img元素的相关属性如下表：</a:t>
            </a:r>
            <a:endParaRPr altLang="zh-CN" dirty="0"/>
          </a:p>
        </p:txBody>
      </p:sp>
      <p:pic>
        <p:nvPicPr>
          <p:cNvPr id="2"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1178560" y="1842770"/>
            <a:ext cx="8286115" cy="462153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958215"/>
            <a:ext cx="10515600" cy="5219065"/>
          </a:xfrm>
        </p:spPr>
        <p:txBody>
          <a:bodyPr/>
          <a:lstStyle/>
          <a:p>
            <a:pPr marL="0" indent="0">
              <a:buNone/>
            </a:pPr>
            <a:r>
              <a:rPr lang="en-US" altLang="zh-CN" dirty="0" smtClean="0"/>
              <a:t>  </a:t>
            </a:r>
            <a:r>
              <a:rPr altLang="zh-CN" dirty="0"/>
              <a:t>（1）src属性是指图像源文件所在的路径，它是图像必不可少的属性。 语法：</a:t>
            </a:r>
            <a:endParaRPr altLang="zh-CN" dirty="0"/>
          </a:p>
          <a:p>
            <a:pPr marL="0" indent="0">
              <a:buNone/>
            </a:pPr>
            <a:r>
              <a:rPr altLang="zh-CN" dirty="0"/>
              <a:t>&lt;img src="图像文件的地址"&gt;</a:t>
            </a:r>
            <a:endParaRPr altLang="zh-CN" dirty="0"/>
          </a:p>
          <a:p>
            <a:pPr marL="0" indent="0">
              <a:buNone/>
            </a:pPr>
            <a:r>
              <a:rPr altLang="zh-CN" dirty="0"/>
              <a:t>说明：这一路径可以是绝对路径，也可以是相对路径。可以使用文件和http://关键字作为图像的地址，并且能够用于在网页上加载图片。</a:t>
            </a:r>
            <a:endParaRPr altLang="zh-CN" dirty="0"/>
          </a:p>
          <a:p>
            <a:pPr marL="0" indent="0">
              <a:buNone/>
            </a:pPr>
            <a:r>
              <a:rPr altLang="zh-CN" dirty="0"/>
              <a:t> （2）图像的提示文字alt</a:t>
            </a:r>
            <a:endParaRPr altLang="zh-CN" dirty="0"/>
          </a:p>
          <a:p>
            <a:pPr marL="0" indent="0">
              <a:buNone/>
            </a:pPr>
            <a:r>
              <a:rPr altLang="zh-CN" dirty="0"/>
              <a:t>提示文字有两个作用，第一个是，当浏览网页时，如果图片下载完成，将鼠标指针放在该图像上，鼠标指针旁边会出现提示性文字。第二个作用是，如果图片没有被下载，在图像的位置上会显示提示文字。 </a:t>
            </a:r>
            <a:endParaRPr altLang="zh-CN" dirty="0"/>
          </a:p>
          <a:p>
            <a:pPr marL="0" indent="0">
              <a:buNone/>
            </a:pPr>
            <a:r>
              <a:rPr altLang="zh-CN" dirty="0"/>
              <a:t>语法：</a:t>
            </a:r>
            <a:endParaRPr altLang="zh-CN" dirty="0"/>
          </a:p>
          <a:p>
            <a:pPr marL="0" indent="0">
              <a:buNone/>
            </a:pPr>
            <a:r>
              <a:rPr altLang="zh-CN" dirty="0"/>
              <a:t>&lt;img src="图像文件的地址" alt="提示文字的内容"&gt;</a:t>
            </a:r>
            <a:endParaRPr altLang="zh-CN" dirty="0"/>
          </a:p>
          <a:p>
            <a:pPr marL="0" indent="0">
              <a:buNone/>
            </a:pPr>
            <a:r>
              <a:rPr altLang="zh-CN" dirty="0"/>
              <a:t>说明：提示的内容可以是中文，也可以是英文。</a:t>
            </a:r>
            <a:endParaRPr altLang="zh-C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26770" y="796925"/>
            <a:ext cx="10527030" cy="5380355"/>
          </a:xfrm>
        </p:spPr>
        <p:txBody>
          <a:bodyPr>
            <a:normAutofit lnSpcReduction="20000"/>
          </a:bodyPr>
          <a:lstStyle/>
          <a:p>
            <a:pPr marL="0" indent="0">
              <a:buNone/>
            </a:pPr>
            <a:r>
              <a:rPr lang="en-US" dirty="0"/>
              <a:t> </a:t>
            </a:r>
            <a:r>
              <a:rPr altLang="zh-CN" dirty="0"/>
              <a:t>（3）图像的宽度和高度</a:t>
            </a:r>
            <a:endParaRPr altLang="zh-CN" dirty="0"/>
          </a:p>
          <a:p>
            <a:pPr marL="0" indent="0">
              <a:buNone/>
            </a:pPr>
            <a:r>
              <a:rPr altLang="zh-CN" dirty="0"/>
              <a:t>width和height属性用来定义图片的宽度和高度，如果元素不定义高度和宽度，图片就会显示原始尺寸。</a:t>
            </a:r>
            <a:endParaRPr altLang="zh-CN" dirty="0"/>
          </a:p>
          <a:p>
            <a:pPr marL="0" indent="0">
              <a:buNone/>
            </a:pPr>
            <a:r>
              <a:rPr altLang="zh-CN" dirty="0"/>
              <a:t>&lt;img src="图片的地址" width="图片的宽度" height="图片的高度"&gt;</a:t>
            </a:r>
            <a:endParaRPr altLang="zh-CN" dirty="0"/>
          </a:p>
          <a:p>
            <a:pPr marL="0" indent="0">
              <a:buNone/>
            </a:pPr>
            <a:r>
              <a:rPr altLang="zh-CN" dirty="0"/>
              <a:t>说明：在该语法中，图像的高度和宽度的单位是像素。</a:t>
            </a:r>
            <a:endParaRPr altLang="zh-CN" dirty="0"/>
          </a:p>
          <a:p>
            <a:pPr marL="0" indent="0">
              <a:buNone/>
            </a:pPr>
            <a:endParaRPr altLang="zh-CN" dirty="0"/>
          </a:p>
          <a:p>
            <a:pPr marL="0" indent="0">
              <a:buNone/>
            </a:pPr>
            <a:r>
              <a:rPr altLang="zh-CN" dirty="0"/>
              <a:t> （4）图像的超链接</a:t>
            </a:r>
            <a:endParaRPr altLang="zh-CN" dirty="0"/>
          </a:p>
          <a:p>
            <a:pPr marL="0" indent="0">
              <a:buNone/>
            </a:pPr>
            <a:r>
              <a:rPr altLang="zh-CN" dirty="0"/>
              <a:t>除了文字可以添加超链接外，图像也可以设置超链接属性。同一个图像的不同部分也可以链接至不同的文档，这就是热区链接。图像的链接和文字的链接是一样的，都是使用a标签来完成 。</a:t>
            </a:r>
            <a:endParaRPr altLang="zh-CN" dirty="0"/>
          </a:p>
          <a:p>
            <a:pPr marL="0" indent="0">
              <a:buNone/>
            </a:pPr>
            <a:r>
              <a:rPr altLang="zh-CN" dirty="0"/>
              <a:t>语法：</a:t>
            </a:r>
            <a:endParaRPr altLang="zh-CN" dirty="0"/>
          </a:p>
          <a:p>
            <a:pPr marL="0" indent="0">
              <a:buNone/>
            </a:pPr>
            <a:r>
              <a:rPr altLang="zh-CN" dirty="0"/>
              <a:t>&lt;a href="链接地址"&gt;&lt;img src="图像文件的地址"&gt;&lt;/a&gt;</a:t>
            </a:r>
            <a:endParaRPr altLang="zh-CN" dirty="0"/>
          </a:p>
          <a:p>
            <a:pPr marL="0" indent="0">
              <a:buNone/>
            </a:pPr>
            <a:r>
              <a:rPr altLang="zh-CN" dirty="0"/>
              <a:t>说明：href参数用来设置图像的链接地址。</a:t>
            </a:r>
            <a:endParaRPr altLang="zh-CN"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26770" y="796925"/>
            <a:ext cx="10527030" cy="5380355"/>
          </a:xfrm>
        </p:spPr>
        <p:txBody>
          <a:bodyPr>
            <a:normAutofit lnSpcReduction="20000"/>
          </a:bodyPr>
          <a:lstStyle/>
          <a:p>
            <a:pPr marL="0" indent="0">
              <a:buNone/>
            </a:pPr>
            <a:r>
              <a:rPr lang="en-US" dirty="0"/>
              <a:t> </a:t>
            </a:r>
            <a:r>
              <a:rPr altLang="zh-CN" dirty="0"/>
              <a:t>（5）图像的热区链接</a:t>
            </a:r>
            <a:endParaRPr altLang="zh-CN" dirty="0"/>
          </a:p>
          <a:p>
            <a:pPr marL="0" indent="0">
              <a:buNone/>
            </a:pPr>
            <a:r>
              <a:rPr altLang="zh-CN" dirty="0"/>
              <a:t>在HTML中可以把图片划分为多个热点取余，每一个热点区域链接到不同的网页 </a:t>
            </a:r>
            <a:endParaRPr altLang="zh-CN" dirty="0"/>
          </a:p>
          <a:p>
            <a:pPr marL="0" indent="0">
              <a:buNone/>
            </a:pPr>
            <a:r>
              <a:rPr altLang="zh-CN" dirty="0"/>
              <a:t>语法： </a:t>
            </a:r>
            <a:endParaRPr altLang="zh-CN" dirty="0"/>
          </a:p>
          <a:p>
            <a:pPr marL="0" indent="0">
              <a:buNone/>
            </a:pPr>
            <a:r>
              <a:rPr altLang="zh-CN" dirty="0"/>
              <a:t>首先在图像文件中设置映像图像名，在图像的属性中使用usemap标记添加添加图像要引用的映射图象的名称如下：</a:t>
            </a:r>
            <a:endParaRPr altLang="zh-CN" dirty="0"/>
          </a:p>
          <a:p>
            <a:pPr marL="0" indent="0">
              <a:buNone/>
            </a:pPr>
            <a:r>
              <a:rPr altLang="zh-CN" dirty="0"/>
              <a:t>&lt;img src="图像地址" usemap ="映像图像名称"&gt;</a:t>
            </a:r>
            <a:endParaRPr altLang="zh-CN" dirty="0"/>
          </a:p>
          <a:p>
            <a:pPr marL="0" indent="0">
              <a:buNone/>
            </a:pPr>
            <a:r>
              <a:rPr altLang="zh-CN" dirty="0"/>
              <a:t>然后需要定义热区图像以及连接属性如下：</a:t>
            </a:r>
            <a:endParaRPr altLang="zh-CN" dirty="0"/>
          </a:p>
          <a:p>
            <a:pPr marL="0" indent="0">
              <a:buNone/>
            </a:pPr>
            <a:r>
              <a:rPr altLang="zh-CN" dirty="0"/>
              <a:t>&lt;map name="映像图像名称"&gt;</a:t>
            </a:r>
            <a:endParaRPr altLang="zh-CN" dirty="0"/>
          </a:p>
          <a:p>
            <a:pPr marL="0" indent="0">
              <a:buNone/>
            </a:pPr>
            <a:r>
              <a:rPr altLang="zh-CN" dirty="0"/>
              <a:t>&lt;area shape="热区形状" coords="热区坐标" href="链接地址"&gt;</a:t>
            </a:r>
            <a:endParaRPr altLang="zh-CN" dirty="0"/>
          </a:p>
          <a:p>
            <a:pPr marL="0" indent="0">
              <a:buNone/>
            </a:pPr>
            <a:r>
              <a:rPr altLang="zh-CN" dirty="0"/>
              <a:t>&lt;/map&gt;</a:t>
            </a:r>
            <a:endParaRPr altLang="zh-CN" dirty="0"/>
          </a:p>
          <a:p>
            <a:pPr marL="0" indent="0">
              <a:buNone/>
            </a:pPr>
            <a:r>
              <a:rPr altLang="zh-CN" dirty="0"/>
              <a:t>说明：在该语法中要先定义映射图象的名称，然后再引用这个映像图像。在area标记中定义了热区的位置和链接。对于不同形状来说，coords设置的方式也不同。</a:t>
            </a:r>
            <a:endParaRPr altLang="zh-C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6.2 </a:t>
            </a:r>
            <a:r>
              <a:rPr lang="en-US" altLang="zh-CN" dirty="0" smtClean="0">
                <a:sym typeface="+mn-ea"/>
              </a:rPr>
              <a:t>创建超级链接</a:t>
            </a:r>
            <a:br>
              <a:rPr lang="en-US" altLang="zh-CN" dirty="0" smtClean="0">
                <a:sym typeface="+mn-ea"/>
              </a:rPr>
            </a:br>
            <a:r>
              <a:rPr lang="en-US" altLang="zh-CN" sz="4300" dirty="0" smtClean="0">
                <a:sym typeface="+mn-ea"/>
              </a:rPr>
              <a:t>6.2.1 </a:t>
            </a:r>
            <a:r>
              <a:rPr altLang="zh-CN" sz="4300" dirty="0">
                <a:cs typeface="+mn-cs"/>
                <a:sym typeface="+mn-ea"/>
              </a:rPr>
              <a:t>超文本（HyperText）</a:t>
            </a:r>
            <a:endParaRPr lang="en-US" altLang="zh-CN" sz="4300" dirty="0" smtClean="0">
              <a:sym typeface="+mn-ea"/>
            </a:endParaRPr>
          </a:p>
        </p:txBody>
      </p:sp>
      <p:sp>
        <p:nvSpPr>
          <p:cNvPr id="3" name="内容占位符 2"/>
          <p:cNvSpPr>
            <a:spLocks noGrp="1"/>
          </p:cNvSpPr>
          <p:nvPr>
            <p:ph idx="1"/>
          </p:nvPr>
        </p:nvSpPr>
        <p:spPr/>
        <p:txBody>
          <a:bodyPr/>
          <a:lstStyle/>
          <a:p>
            <a:pPr marL="0" indent="0">
              <a:buNone/>
            </a:pPr>
            <a:r>
              <a:rPr lang="en-US" altLang="zh-CN" dirty="0" smtClean="0"/>
              <a:t> </a:t>
            </a:r>
            <a:endParaRPr altLang="zh-CN" dirty="0"/>
          </a:p>
          <a:p>
            <a:pPr marL="0" indent="0">
              <a:buNone/>
            </a:pPr>
            <a:r>
              <a:rPr altLang="zh-CN" dirty="0"/>
              <a:t>   标记语言的真正威力在于其收集能力，它可以将收集来的文档组合成一个完整的信息库，并且可以将文档库与世界上的其他文档集合链接起来。</a:t>
            </a:r>
            <a:endParaRPr altLang="zh-CN" dirty="0"/>
          </a:p>
          <a:p>
            <a:pPr marL="0" indent="0">
              <a:buNone/>
            </a:pPr>
            <a:r>
              <a:rPr altLang="zh-CN" dirty="0"/>
              <a:t>   这样的话，读者不仅可以完全控制文档在屏幕上的显示，还可以通过超链接来控制浏览信息的顺序。这就是 HTML 和 XHTML 中的 “HT” - 超文本（hypertext），就是它将整个 Web 网络连接起来。</a:t>
            </a:r>
            <a:endParaRPr altLang="zh-CN" dirty="0"/>
          </a:p>
          <a:p>
            <a:endParaRPr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页脚占位符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endParaRPr lang="zh-CN" altLang="en-US"/>
          </a:p>
        </p:txBody>
      </p:sp>
      <p:sp>
        <p:nvSpPr>
          <p:cNvPr id="4099" name="Rectangle 2"/>
          <p:cNvSpPr>
            <a:spLocks noGrp="1" noChangeArrowheads="1"/>
          </p:cNvSpPr>
          <p:nvPr>
            <p:ph type="title"/>
          </p:nvPr>
        </p:nvSpPr>
        <p:spPr/>
        <p:txBody>
          <a:bodyPr>
            <a:normAutofit/>
          </a:bodyPr>
          <a:lstStyle/>
          <a:p>
            <a:pPr eaLnBrk="1" hangingPunct="1"/>
            <a:r>
              <a:rPr lang="zh-CN" altLang="en-US" dirty="0"/>
              <a:t>本章内容</a:t>
            </a:r>
            <a:endParaRPr lang="zh-CN" altLang="en-US" dirty="0"/>
          </a:p>
        </p:txBody>
      </p:sp>
      <p:sp>
        <p:nvSpPr>
          <p:cNvPr id="4100" name="Rectangle 3"/>
          <p:cNvSpPr>
            <a:spLocks noGrp="1" noChangeArrowheads="1"/>
          </p:cNvSpPr>
          <p:nvPr>
            <p:ph type="body" idx="1"/>
          </p:nvPr>
        </p:nvSpPr>
        <p:spPr/>
        <p:txBody>
          <a:bodyPr>
            <a:normAutofit/>
          </a:bodyPr>
          <a:lstStyle/>
          <a:p>
            <a:pPr lvl="0">
              <a:lnSpc>
                <a:spcPct val="150000"/>
              </a:lnSpc>
              <a:buFont typeface="Wingdings" panose="05000000000000000000" pitchFamily="2" charset="2"/>
              <a:buChar char="u"/>
            </a:pPr>
            <a:r>
              <a:rPr lang="en-US" altLang="zh-CN" dirty="0" smtClean="0"/>
              <a:t>6.1 </a:t>
            </a:r>
            <a:r>
              <a:rPr lang="zh-CN" altLang="zh-CN" dirty="0" smtClean="0"/>
              <a:t>网页基本元素</a:t>
            </a:r>
            <a:endParaRPr lang="zh-CN" altLang="zh-CN" dirty="0" smtClean="0"/>
          </a:p>
          <a:p>
            <a:pPr lvl="0">
              <a:lnSpc>
                <a:spcPct val="150000"/>
              </a:lnSpc>
              <a:buFont typeface="Wingdings" panose="05000000000000000000" pitchFamily="2" charset="2"/>
              <a:buChar char="u"/>
            </a:pPr>
            <a:r>
              <a:rPr lang="en-US" altLang="zh-CN" dirty="0" smtClean="0"/>
              <a:t>6.2 创建超级链接</a:t>
            </a:r>
            <a:endParaRPr lang="en-US" altLang="zh-CN" dirty="0" smtClean="0"/>
          </a:p>
          <a:p>
            <a:pPr lvl="0">
              <a:lnSpc>
                <a:spcPct val="150000"/>
              </a:lnSpc>
              <a:buFont typeface="Wingdings" panose="05000000000000000000" pitchFamily="2" charset="2"/>
              <a:buChar char="u"/>
            </a:pPr>
            <a:r>
              <a:rPr lang="en-US" altLang="zh-CN" dirty="0" smtClean="0"/>
              <a:t>6.3 div盒子模型</a:t>
            </a:r>
            <a:endParaRPr lang="en-US" altLang="zh-CN" dirty="0" smtClean="0"/>
          </a:p>
          <a:p>
            <a:pPr lvl="0">
              <a:lnSpc>
                <a:spcPct val="150000"/>
              </a:lnSpc>
              <a:buFont typeface="Wingdings" panose="05000000000000000000" pitchFamily="2" charset="2"/>
              <a:buChar char="u"/>
            </a:pPr>
            <a:r>
              <a:rPr lang="en-US" altLang="zh-CN" dirty="0" smtClean="0"/>
              <a:t>6.4 CSS概念及基本语法</a:t>
            </a:r>
            <a:endParaRPr lang="en-US" altLang="zh-CN" dirty="0" smtClean="0"/>
          </a:p>
          <a:p>
            <a:pPr lvl="0">
              <a:lnSpc>
                <a:spcPct val="150000"/>
              </a:lnSpc>
              <a:buFont typeface="Wingdings" panose="05000000000000000000" pitchFamily="2" charset="2"/>
              <a:buChar char="u"/>
            </a:pPr>
            <a:r>
              <a:rPr lang="en-US" altLang="zh-CN" dirty="0" smtClean="0"/>
              <a:t>6.5 CSS与盒子模型</a:t>
            </a:r>
            <a:endParaRPr lang="en-US" altLang="zh-C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6.2.2 </a:t>
            </a:r>
            <a:r>
              <a:rPr altLang="zh-CN" dirty="0">
                <a:sym typeface="+mn-ea"/>
              </a:rPr>
              <a:t>超链接（Hyper Link）</a:t>
            </a:r>
            <a:endParaRPr lang="zh-CN" altLang="en-US" dirty="0"/>
          </a:p>
        </p:txBody>
      </p:sp>
      <p:sp>
        <p:nvSpPr>
          <p:cNvPr id="3" name="内容占位符 2"/>
          <p:cNvSpPr>
            <a:spLocks noGrp="1"/>
          </p:cNvSpPr>
          <p:nvPr>
            <p:ph idx="1"/>
          </p:nvPr>
        </p:nvSpPr>
        <p:spPr/>
        <p:txBody>
          <a:bodyPr>
            <a:normAutofit fontScale="90000" lnSpcReduction="20000"/>
          </a:bodyPr>
          <a:lstStyle/>
          <a:p>
            <a:pPr marL="0" indent="0">
              <a:buNone/>
            </a:pPr>
            <a:r>
              <a:rPr lang="en-US" altLang="zh-CN" dirty="0" smtClean="0"/>
              <a:t>  </a:t>
            </a:r>
            <a:endParaRPr altLang="zh-CN" dirty="0"/>
          </a:p>
          <a:p>
            <a:pPr marL="0" indent="0">
              <a:buNone/>
            </a:pPr>
            <a:r>
              <a:rPr altLang="zh-CN" dirty="0"/>
              <a:t>1、超链接定义</a:t>
            </a:r>
            <a:endParaRPr altLang="zh-CN" dirty="0"/>
          </a:p>
          <a:p>
            <a:pPr marL="0" indent="0">
              <a:buNone/>
            </a:pPr>
            <a:r>
              <a:rPr altLang="zh-CN" dirty="0"/>
              <a:t>超链接（Hyperlink）：是网页中指向一个目标的连接关系，这个目标可以是网页、网页中的具体位置、图片、邮件地址、文件、应用程序等。</a:t>
            </a:r>
            <a:endParaRPr altLang="zh-CN" dirty="0"/>
          </a:p>
          <a:p>
            <a:pPr marL="0" indent="0">
              <a:buNone/>
            </a:pPr>
            <a:r>
              <a:rPr altLang="zh-CN" dirty="0"/>
              <a:t>2、超链接分类</a:t>
            </a:r>
            <a:endParaRPr altLang="zh-CN" dirty="0"/>
          </a:p>
          <a:p>
            <a:pPr marL="0" indent="0">
              <a:buNone/>
            </a:pPr>
            <a:r>
              <a:rPr altLang="zh-CN" dirty="0"/>
              <a:t>a.按照链接路径的不同,网页中超链接一般分为以下3种类型: 内部链接（相对URL）,锚点链接（anchor连接）和外部链接（绝对URL）。</a:t>
            </a:r>
            <a:endParaRPr altLang="zh-CN" dirty="0"/>
          </a:p>
          <a:p>
            <a:pPr marL="0" indent="0">
              <a:buNone/>
            </a:pPr>
            <a:r>
              <a:rPr altLang="zh-CN" dirty="0"/>
              <a:t>b.按照使用对象的不同，网页中的链接又可以分为：文本超链接，图像超链接，E-mail链接，锚点链接，多媒体文件链接，空链接等。</a:t>
            </a:r>
            <a:endParaRPr altLang="zh-CN" dirty="0"/>
          </a:p>
          <a:p>
            <a:pPr marL="0" indent="0">
              <a:buNone/>
            </a:pPr>
            <a:r>
              <a:rPr altLang="zh-CN" dirty="0"/>
              <a:t>c.超链接还可以分为动态超连接和静态超连接。动态超连接指的是可以通过改变HTML代码来实现动态变化的超链接，例如我们可以实现将鼠标移动到某个文字链接上，文字就会象动画一样动起来或改变颜色的效果，也可以实现鼠标移到图片上图片就产生反色或朦胧等等的效果。而静态超链接，顾名思义，就是没有动态效果的超链接。</a:t>
            </a:r>
            <a:endParaRPr altLang="zh-CN" dirty="0"/>
          </a:p>
          <a:p>
            <a:endParaRPr lang="zh-CN" alt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525145"/>
            <a:ext cx="10515600" cy="5652135"/>
          </a:xfrm>
        </p:spPr>
        <p:txBody>
          <a:bodyPr/>
          <a:lstStyle/>
          <a:p>
            <a:pPr marL="0" indent="0">
              <a:buNone/>
            </a:pPr>
            <a:r>
              <a:rPr lang="en-US" altLang="zh-CN" dirty="0" smtClean="0"/>
              <a:t>   </a:t>
            </a:r>
            <a:r>
              <a:rPr altLang="zh-CN"/>
              <a:t>3、HTML超链接语法</a:t>
            </a:r>
            <a:endParaRPr altLang="zh-CN"/>
          </a:p>
          <a:p>
            <a:pPr marL="0" indent="0">
              <a:buNone/>
            </a:pPr>
            <a:r>
              <a:rPr altLang="zh-CN"/>
              <a:t>超链接是通过&lt;a&gt;&lt;/a&gt;标签来表示的，有两种使用 &lt;a&gt; &lt;/a&gt;标签的方式：通过使用 href 属性 - 创建指向另一个文档的链接；通过使用 name 属性 - 创建文档内的书签。基本的超链接语法如：&lt;a href="url"&gt;Link text&lt;/a&gt;，其中href属性指定链接的目标URL，“Link text ” 为链接文本（即超文本），："链文本" 不必一定是文本，图片或其他 HTML 元素都可以成为链接的对象。</a:t>
            </a:r>
            <a:endParaRPr altLang="zh-CN"/>
          </a:p>
          <a:p>
            <a:pPr marL="0" indent="0">
              <a:buNone/>
            </a:pPr>
            <a:r>
              <a:rPr altLang="zh-CN"/>
              <a:t>锚记链接：name 属性规定锚（anchor）的名称。name 属性用于创建 HTML 内部的书签。书签不会以任何特殊方式显示，它对读者是不可见的。当使用命名锚（named anchors）时，我们可以创建直接跳至页面中某个节的链接，这样使用者就无需不停的滚动页面来寻找他们需要的信息。 命名锚经常用于在大型文档开始位置上创建目录。可以为每个章节赋予一个命名锚，然后把链接到这些锚的链接放到文档的上部。如果您经常访问百度百科，您会发现其中几乎每个词条都采用这样的导航方式。假如浏览器找不到已定义的命名锚，那么就会定位到文档的顶端。不会有错误发生。 </a:t>
            </a:r>
            <a:endParaRPr altLang="zh-CN"/>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300" dirty="0" smtClean="0"/>
              <a:t>6.3 </a:t>
            </a:r>
            <a:r>
              <a:rPr lang="en-US" altLang="zh-CN" sz="4300" dirty="0" smtClean="0">
                <a:sym typeface="+mn-ea"/>
              </a:rPr>
              <a:t>div盒子模型</a:t>
            </a:r>
            <a:br>
              <a:rPr lang="en-US" altLang="zh-CN" sz="4300" dirty="0" smtClean="0"/>
            </a:br>
            <a:r>
              <a:rPr lang="en-US" altLang="zh-CN" sz="4300" dirty="0" smtClean="0"/>
              <a:t>6.3.1 </a:t>
            </a:r>
            <a:r>
              <a:rPr altLang="zh-CN" sz="4300" dirty="0">
                <a:sym typeface="+mn-ea"/>
              </a:rPr>
              <a:t>统一资源定位符（URL）</a:t>
            </a:r>
            <a:endParaRPr lang="zh-CN" altLang="en-US" sz="4300" dirty="0"/>
          </a:p>
        </p:txBody>
      </p:sp>
      <p:sp>
        <p:nvSpPr>
          <p:cNvPr id="3" name="内容占位符 2"/>
          <p:cNvSpPr>
            <a:spLocks noGrp="1"/>
          </p:cNvSpPr>
          <p:nvPr>
            <p:ph idx="1"/>
          </p:nvPr>
        </p:nvSpPr>
        <p:spPr/>
        <p:txBody>
          <a:bodyPr/>
          <a:lstStyle/>
          <a:p>
            <a:pPr marL="0" indent="0">
              <a:buNone/>
            </a:pPr>
            <a:r>
              <a:rPr lang="en-US" altLang="zh-CN" dirty="0" smtClean="0"/>
              <a:t>  </a:t>
            </a:r>
            <a:endParaRPr altLang="zh-CN" dirty="0"/>
          </a:p>
          <a:p>
            <a:pPr marL="0" indent="0">
              <a:buNone/>
            </a:pPr>
            <a:r>
              <a:rPr altLang="zh-CN" dirty="0"/>
              <a:t>1.URL概述</a:t>
            </a:r>
            <a:endParaRPr altLang="zh-CN" dirty="0"/>
          </a:p>
          <a:p>
            <a:pPr marL="0" indent="0">
              <a:buNone/>
            </a:pPr>
            <a:r>
              <a:rPr altLang="zh-CN" dirty="0"/>
              <a:t>统一资源定位符（URL，Uniform Resource Locator）是用于完整地描述Internet上网页和其他资源的地址的一种标识方法。Internet上的每一个网页都具有一个唯一的名称标识，通常称之为URL地址，这种地址可以是本地磁盘，也可以是局域网上的某一台计算机，更多的是Internet上的站点。简单地说，URL就是Web地址，俗称“网址”</a:t>
            </a:r>
            <a:endParaRPr altLang="zh-C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525145"/>
            <a:ext cx="10515600" cy="5652135"/>
          </a:xfrm>
        </p:spPr>
        <p:txBody>
          <a:bodyPr/>
          <a:lstStyle/>
          <a:p>
            <a:pPr marL="0" indent="0">
              <a:buNone/>
            </a:pPr>
            <a:r>
              <a:rPr lang="en-US" altLang="zh-CN" dirty="0" smtClean="0"/>
              <a:t>   </a:t>
            </a:r>
            <a:r>
              <a:rPr altLang="zh-CN"/>
              <a:t>2.URL结构　　</a:t>
            </a:r>
            <a:endParaRPr altLang="zh-CN"/>
          </a:p>
          <a:p>
            <a:pPr marL="0" indent="0">
              <a:buNone/>
            </a:pPr>
            <a:r>
              <a:rPr altLang="zh-CN"/>
              <a:t>一个完整的网址，例如：http://www.w3school.com.cn/html/lastpage.html，遵守如下语法规则（URL的一般格式）：scheme://host.domain:port/path/filename或者protocol :// hostname[:port] / path / [;parameters][?query]#fragment（带方括号[]的为可选项）</a:t>
            </a:r>
            <a:endParaRPr altLang="zh-CN"/>
          </a:p>
          <a:p>
            <a:pPr marL="0" indent="0">
              <a:buNone/>
            </a:pPr>
            <a:r>
              <a:rPr altLang="zh-CN"/>
              <a:t>a.Scheme （方案）或者protocol（协议）：定义因特网服务的类型（协议），目前最流行的类型是 http协议。</a:t>
            </a:r>
            <a:endParaRPr altLang="zh-CN"/>
          </a:p>
          <a:p>
            <a:pPr marL="0" indent="0">
              <a:buNone/>
            </a:pPr>
            <a:r>
              <a:rPr altLang="zh-CN"/>
              <a:t>以下是其中一些最流行的协议：</a:t>
            </a:r>
            <a:endParaRPr altLang="zh-CN"/>
          </a:p>
          <a:p>
            <a:pPr marL="0" indent="0">
              <a:buNone/>
            </a:pPr>
            <a:r>
              <a:rPr altLang="zh-CN"/>
              <a:t>file资源是本地计算机上的文件。格式file:/// </a:t>
            </a:r>
            <a:endParaRPr altLang="zh-CN"/>
          </a:p>
          <a:p>
            <a:pPr marL="0" indent="0">
              <a:buNone/>
            </a:pPr>
            <a:r>
              <a:rPr altLang="zh-CN"/>
              <a:t>ftp通过 FTP访问资源。</a:t>
            </a:r>
            <a:endParaRPr altLang="zh-CN"/>
          </a:p>
          <a:p>
            <a:pPr marL="0" indent="0">
              <a:buNone/>
            </a:pPr>
            <a:r>
              <a:rPr altLang="zh-CN"/>
              <a:t>http通过 HTTP访问该资源。 格式 HTTP://  </a:t>
            </a:r>
            <a:endParaRPr altLang="zh-CN"/>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525145"/>
            <a:ext cx="10515600" cy="5652135"/>
          </a:xfrm>
        </p:spPr>
        <p:txBody>
          <a:bodyPr/>
          <a:lstStyle/>
          <a:p>
            <a:pPr marL="0" indent="0">
              <a:buNone/>
            </a:pPr>
            <a:r>
              <a:rPr lang="en-US" altLang="zh-CN" dirty="0" smtClean="0"/>
              <a:t>  </a:t>
            </a:r>
            <a:endParaRPr lang="en-US" altLang="zh-CN" dirty="0" smtClean="0"/>
          </a:p>
          <a:p>
            <a:pPr marL="0" indent="0">
              <a:buNone/>
            </a:pPr>
            <a:r>
              <a:rPr lang="en-US" altLang="zh-CN" dirty="0" smtClean="0"/>
              <a:t>   </a:t>
            </a:r>
            <a:r>
              <a:rPr altLang="zh-CN"/>
              <a:t>3.绝对URL和相对URL</a:t>
            </a:r>
            <a:endParaRPr altLang="zh-CN"/>
          </a:p>
          <a:p>
            <a:pPr marL="0" indent="0">
              <a:buNone/>
            </a:pPr>
            <a:r>
              <a:rPr altLang="zh-CN"/>
              <a:t>绝对URL是指Internet上资源的完整地址，上面的URL结构就是绝对URL地址。</a:t>
            </a:r>
            <a:endParaRPr altLang="zh-CN"/>
          </a:p>
          <a:p>
            <a:pPr marL="0" indent="0">
              <a:buNone/>
            </a:pPr>
            <a:r>
              <a:rPr altLang="zh-CN"/>
              <a:t>相对URL：相对URL表示相对于当前文档的资源，“/”表示网站根目录，“../”表示父目录，“http://www.cnblogs.com/”表示父目录的父目录，“./”或者不写任何斜线表示相对于当前路径的目录。站内引用最好用相对URL，这样域名改变了、目录改变了都不受影响。比如：</a:t>
            </a:r>
            <a:endParaRPr altLang="zh-CN"/>
          </a:p>
          <a:p>
            <a:pPr marL="0" indent="0">
              <a:buNone/>
            </a:pPr>
            <a:r>
              <a:rPr altLang="zh-CN"/>
              <a:t> &lt;a href="a.htm"&gt;&lt;img src="a.jpg"/&gt;&lt;/a&gt;</a:t>
            </a:r>
            <a:endParaRPr altLang="zh-CN"/>
          </a:p>
          <a:p>
            <a:pPr marL="0" indent="0">
              <a:buNone/>
            </a:pPr>
            <a:r>
              <a:rPr altLang="zh-CN"/>
              <a:t> &lt;img src="../images/csharp1.jpg" /&gt;</a:t>
            </a:r>
            <a:endParaRPr altLang="zh-CN"/>
          </a:p>
          <a:p>
            <a:pPr marL="0" indent="0">
              <a:buNone/>
            </a:pPr>
            <a:r>
              <a:rPr altLang="zh-CN"/>
              <a:t> &lt;img src="/images/csharp1.jpg" /&gt;</a:t>
            </a:r>
            <a:endParaRPr altLang="zh-CN"/>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525145"/>
            <a:ext cx="10515600" cy="5652135"/>
          </a:xfrm>
        </p:spPr>
        <p:txBody>
          <a:bodyPr>
            <a:normAutofit lnSpcReduction="10000"/>
          </a:bodyPr>
          <a:lstStyle/>
          <a:p>
            <a:pPr marL="0" indent="0">
              <a:buNone/>
            </a:pPr>
            <a:r>
              <a:rPr lang="en-US" altLang="zh-CN" dirty="0" smtClean="0"/>
              <a:t>  </a:t>
            </a:r>
            <a:endParaRPr lang="en-US" altLang="zh-CN" dirty="0" smtClean="0"/>
          </a:p>
          <a:p>
            <a:pPr marL="0" indent="0">
              <a:buNone/>
            </a:pPr>
            <a:r>
              <a:rPr lang="en-US" altLang="zh-CN" dirty="0" smtClean="0"/>
              <a:t>   </a:t>
            </a:r>
            <a:r>
              <a:rPr altLang="zh-CN"/>
              <a:t>4.URL编码</a:t>
            </a:r>
            <a:endParaRPr altLang="zh-CN"/>
          </a:p>
          <a:p>
            <a:pPr marL="0" indent="0">
              <a:buNone/>
            </a:pPr>
            <a:r>
              <a:rPr altLang="zh-CN"/>
              <a:t>URL编码是一种浏览器用来打包表单输入的格式，一般常见于浏览器地址栏目中。</a:t>
            </a:r>
            <a:endParaRPr altLang="zh-CN"/>
          </a:p>
          <a:p>
            <a:pPr marL="0" indent="0">
              <a:buNone/>
            </a:pPr>
            <a:r>
              <a:rPr altLang="zh-CN"/>
              <a:t>为什么要对URL进行编码？　　</a:t>
            </a:r>
            <a:endParaRPr altLang="zh-CN"/>
          </a:p>
          <a:p>
            <a:pPr marL="0" indent="0">
              <a:buNone/>
            </a:pPr>
            <a:r>
              <a:rPr altLang="zh-CN"/>
              <a:t>通常如果一样东西需要编码，说明这样东西并不适合传输。原因多种多样，如Size过大，包含隐私数据，对于Url来说，之所以要进行编码，是因为Url中有些字符会引起歧义。例如Url参数字符串中使用key=value键值对这样的形式来传参，键值对之间以&amp;符号分隔，如/s?q=abc&amp; ie=utf-8。如果你的value字符串中包含了=或者&amp;，那么势必会造成接收Url的服务器解析错误，因此必须将引起歧义的&amp;和= 符号进行转义，也就是对其进行编码。又如，Url的编码格式采用的是ASCII码，而不是Unicode，这也就是说你不能在Url中包含任何非ASCII字符，例如中文。否则如果客户端浏览器和服务端浏览器支持的字符集不同的情况下，中文可能会造成问题。Url编码的原则就是使用安全的字符（没有特殊用途或者特殊意义的可打印字符）去表示那些不安全的字符。</a:t>
            </a:r>
            <a:endParaRPr altLang="zh-CN"/>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525145"/>
            <a:ext cx="10293350" cy="5652135"/>
          </a:xfrm>
        </p:spPr>
        <p:txBody>
          <a:bodyPr/>
          <a:lstStyle/>
          <a:p>
            <a:pPr marL="0" indent="0">
              <a:buNone/>
            </a:pPr>
            <a:r>
              <a:rPr lang="en-US" altLang="zh-CN" dirty="0" smtClean="0"/>
              <a:t>  </a:t>
            </a:r>
            <a:endParaRPr lang="en-US" altLang="zh-CN" dirty="0" smtClean="0"/>
          </a:p>
          <a:p>
            <a:pPr marL="0" indent="0">
              <a:buNone/>
            </a:pPr>
            <a:r>
              <a:rPr lang="en-US" altLang="zh-CN" dirty="0" smtClean="0"/>
              <a:t> </a:t>
            </a:r>
            <a:endParaRPr lang="en-US" altLang="zh-CN" dirty="0" smtClean="0"/>
          </a:p>
          <a:p>
            <a:pPr marL="0" indent="0">
              <a:buNone/>
            </a:pPr>
            <a:endParaRPr lang="en-US" altLang="zh-CN" dirty="0" smtClean="0"/>
          </a:p>
          <a:p>
            <a:pPr marL="0" indent="0">
              <a:buNone/>
            </a:pPr>
            <a:r>
              <a:rPr altLang="zh-CN"/>
              <a:t>5.URL的缺点</a:t>
            </a:r>
            <a:endParaRPr altLang="zh-CN"/>
          </a:p>
          <a:p>
            <a:pPr marL="0" indent="0">
              <a:buNone/>
            </a:pPr>
            <a:r>
              <a:rPr altLang="zh-CN"/>
              <a:t>   最大缺点：当信息资源的存放地点发生变化时，必须对URL作相应的改变。因此人们正在研究新的信息资源表示方法，例如：URI (Universal Resource Identifier)即“通用资源标识”（参见RFC 1630）、URN （Uniform Resource Name）即“统一资源名”和URC（Uniform Resource Citation）即“统一资源引用符”等。</a:t>
            </a:r>
            <a:endParaRPr altLang="zh-CN"/>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6.4  </a:t>
            </a:r>
            <a:r>
              <a:rPr lang="en-US" altLang="zh-CN" dirty="0" smtClean="0">
                <a:sym typeface="+mn-ea"/>
              </a:rPr>
              <a:t>CSS概念及基本语法</a:t>
            </a:r>
            <a:br>
              <a:rPr lang="en-US" altLang="zh-CN" dirty="0" smtClean="0">
                <a:sym typeface="+mn-ea"/>
              </a:rPr>
            </a:br>
            <a:r>
              <a:rPr lang="en-US" altLang="zh-CN" dirty="0" smtClean="0">
                <a:sym typeface="+mn-ea"/>
              </a:rPr>
              <a:t>6.4.1 认识CSS </a:t>
            </a:r>
            <a:endParaRPr lang="en-US" altLang="zh-CN" dirty="0" smtClean="0">
              <a:sym typeface="+mn-ea"/>
            </a:endParaRPr>
          </a:p>
        </p:txBody>
      </p:sp>
      <p:sp>
        <p:nvSpPr>
          <p:cNvPr id="3" name="内容占位符 2"/>
          <p:cNvSpPr>
            <a:spLocks noGrp="1"/>
          </p:cNvSpPr>
          <p:nvPr>
            <p:ph idx="1"/>
          </p:nvPr>
        </p:nvSpPr>
        <p:spPr>
          <a:xfrm>
            <a:off x="838200" y="1691005"/>
            <a:ext cx="10515600" cy="5019675"/>
          </a:xfrm>
        </p:spPr>
        <p:txBody>
          <a:bodyPr>
            <a:normAutofit fontScale="70000"/>
          </a:bodyPr>
          <a:lstStyle/>
          <a:p>
            <a:pPr marL="0" indent="0">
              <a:lnSpc>
                <a:spcPct val="150000"/>
              </a:lnSpc>
              <a:buNone/>
            </a:pPr>
            <a:r>
              <a:rPr lang="en-US" altLang="zh-CN" dirty="0" smtClean="0"/>
              <a:t>  </a:t>
            </a:r>
            <a:r>
              <a:rPr lang="en-US" altLang="zh-CN" sz="2800" dirty="0" smtClean="0"/>
              <a:t> </a:t>
            </a:r>
            <a:r>
              <a:rPr sz="2800" dirty="0"/>
              <a:t>1、CSS概念</a:t>
            </a:r>
            <a:endParaRPr sz="2800" dirty="0"/>
          </a:p>
          <a:p>
            <a:pPr marL="0" indent="0">
              <a:lnSpc>
                <a:spcPct val="150000"/>
              </a:lnSpc>
              <a:buNone/>
            </a:pPr>
            <a:r>
              <a:rPr sz="2800" dirty="0"/>
              <a:t>    层叠样式表（Cascading Style Sheet，CSS）是一种标记语言，属于浏览器解释型语言，可直接由浏览器执行，不需要编译，是一种定义HTML样式结构如字体、颜色、背景、位置等的语言，是被用于描述网页上的信息格式化的一种方式。CSS简化了网页的格式代码，外部的样式表会被浏览器保存在缓存里，加快了下载显示的速度，也减少了需要上传的代码数量，因为重复设置的格式将被只保存一次。</a:t>
            </a:r>
            <a:endParaRPr sz="2800" dirty="0"/>
          </a:p>
          <a:p>
            <a:pPr marL="0" indent="0">
              <a:lnSpc>
                <a:spcPct val="150000"/>
              </a:lnSpc>
              <a:buNone/>
            </a:pPr>
            <a:r>
              <a:rPr sz="2800" dirty="0"/>
              <a:t>    网站建设通常包含多个网页，当需要统一修改网页的某个样式时，在没有引用CSS的情况下，前端工作者就需要逐个修改网页，工作量很大且重复。在设置了CSS的情况下，只要修改保存着网页格式的CSS样式表文件就可以改变整个站点的风格特色，在修改页面数量庞大的站点时，这显得格外有用且高效。</a:t>
            </a:r>
            <a:endParaRPr sz="28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321945"/>
            <a:ext cx="10515600" cy="5854700"/>
          </a:xfrm>
        </p:spPr>
        <p:txBody>
          <a:bodyPr/>
          <a:lstStyle/>
          <a:p>
            <a:pPr marL="0" lvl="0" indent="0">
              <a:buNone/>
            </a:pPr>
            <a:r>
              <a:rPr lang="en-US" altLang="zh-CN" dirty="0"/>
              <a:t>2、CSS规则</a:t>
            </a:r>
            <a:endParaRPr lang="en-US" altLang="zh-CN" dirty="0"/>
          </a:p>
          <a:p>
            <a:pPr marL="0" lvl="0" indent="0">
              <a:buNone/>
            </a:pPr>
            <a:r>
              <a:rPr lang="en-US" altLang="zh-CN" dirty="0"/>
              <a:t>    在用HTML布局网页时需要遵循一定的规则，CSS设置网页样式也需要遵循相应的规范。CSS具体格式如下：</a:t>
            </a:r>
            <a:endParaRPr lang="en-US" altLang="zh-CN" dirty="0"/>
          </a:p>
          <a:p>
            <a:pPr marL="0" lvl="0" indent="0">
              <a:buNone/>
            </a:pPr>
            <a:endParaRPr lang="en-US" altLang="zh-CN" dirty="0"/>
          </a:p>
          <a:p>
            <a:pPr marL="0" lvl="0" indent="0">
              <a:buNone/>
            </a:pPr>
            <a:r>
              <a:rPr lang="en-US" altLang="zh-CN" dirty="0"/>
              <a:t>      选择器      声明</a:t>
            </a:r>
            <a:endParaRPr lang="en-US" altLang="zh-CN" dirty="0"/>
          </a:p>
          <a:p>
            <a:pPr marL="0" lvl="0" indent="0">
              <a:buNone/>
            </a:pPr>
            <a:r>
              <a:rPr lang="en-US" altLang="zh-CN" dirty="0"/>
              <a:t>其中，每一句声明应该包含：</a:t>
            </a:r>
            <a:endParaRPr lang="en-US" altLang="zh-CN" dirty="0"/>
          </a:p>
          <a:p>
            <a:pPr marL="0" lvl="0" indent="0">
              <a:buNone/>
            </a:pPr>
            <a:endParaRPr lang="en-US" altLang="zh-CN" dirty="0"/>
          </a:p>
          <a:p>
            <a:pPr marL="0" lvl="0" indent="0">
              <a:buNone/>
            </a:pPr>
            <a:endParaRPr lang="en-US" altLang="zh-CN" dirty="0"/>
          </a:p>
          <a:p>
            <a:pPr marL="0" lvl="0" indent="0">
              <a:buNone/>
            </a:pPr>
            <a:r>
              <a:rPr lang="en-US" altLang="zh-CN" dirty="0"/>
              <a:t>      属性   属性值</a:t>
            </a:r>
            <a:endParaRPr lang="en-US" altLang="zh-CN" dirty="0"/>
          </a:p>
          <a:p>
            <a:pPr marL="0" lvl="0" indent="0">
              <a:buNone/>
            </a:pPr>
            <a:r>
              <a:rPr lang="en-US" altLang="zh-CN" dirty="0"/>
              <a:t>    在以上规范中，selector选择器用于指定需要改变样式的HTML标签，大括号中可包含多条声明，声明用于设置样式，由属性和属性值组成。属性指对指定的标签设置的样式属性，如字体大小、颜色等，属性及其值之间用英文冒号隔开。每完成一条声明用分号结束。</a:t>
            </a:r>
            <a:endParaRPr lang="en-US" altLang="zh-CN" dirty="0"/>
          </a:p>
          <a:p>
            <a:pPr marL="0" lvl="0" indent="0">
              <a:buNone/>
            </a:pPr>
            <a:endParaRPr lang="en-US" altLang="zh-CN" dirty="0"/>
          </a:p>
          <a:p>
            <a:pPr marL="0" lvl="0" indent="0">
              <a:buNone/>
            </a:pPr>
            <a:endParaRPr lang="en-US" altLang="zh-CN" dirty="0"/>
          </a:p>
        </p:txBody>
      </p:sp>
      <p:pic>
        <p:nvPicPr>
          <p:cNvPr id="10" name="图片 9" descr="RH7VM5M%K%KXB)5Y2JT4SD5"/>
          <p:cNvPicPr>
            <a:picLocks noChangeAspect="1"/>
          </p:cNvPicPr>
          <p:nvPr/>
        </p:nvPicPr>
        <p:blipFill>
          <a:blip r:embed="rId1"/>
          <a:stretch>
            <a:fillRect/>
          </a:stretch>
        </p:blipFill>
        <p:spPr>
          <a:xfrm>
            <a:off x="1278890" y="1490345"/>
            <a:ext cx="7924165" cy="545465"/>
          </a:xfrm>
          <a:prstGeom prst="rect">
            <a:avLst/>
          </a:prstGeom>
        </p:spPr>
      </p:pic>
      <p:pic>
        <p:nvPicPr>
          <p:cNvPr id="11" name="图片 10" descr="]JNC4UEQD15B1)P)OU}W`13"/>
          <p:cNvPicPr>
            <a:picLocks noChangeAspect="1"/>
          </p:cNvPicPr>
          <p:nvPr/>
        </p:nvPicPr>
        <p:blipFill>
          <a:blip r:embed="rId2"/>
          <a:stretch>
            <a:fillRect/>
          </a:stretch>
        </p:blipFill>
        <p:spPr>
          <a:xfrm>
            <a:off x="1358900" y="2931160"/>
            <a:ext cx="7844155" cy="54864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74725" y="946150"/>
            <a:ext cx="10379075" cy="5231130"/>
          </a:xfrm>
        </p:spPr>
        <p:txBody>
          <a:bodyPr>
            <a:normAutofit fontScale="90000"/>
          </a:bodyPr>
          <a:lstStyle/>
          <a:p>
            <a:pPr marL="0" lvl="0" indent="0">
              <a:buNone/>
            </a:pPr>
            <a:r>
              <a:rPr lang="en-US" altLang="zh-CN" dirty="0"/>
              <a:t>    在编写CSS样式时，还需要注意以下：</a:t>
            </a:r>
            <a:endParaRPr lang="en-US" altLang="zh-CN" dirty="0"/>
          </a:p>
          <a:p>
            <a:pPr marL="0" lvl="0" indent="0">
              <a:buNone/>
            </a:pPr>
            <a:r>
              <a:rPr lang="en-US" altLang="zh-CN" dirty="0"/>
              <a:t>   （1）CSS样式中的选择器严格区分大小写,而声明不区分大小写,按照书写习惯一般将选择器、声明都采用小写的方式。</a:t>
            </a:r>
            <a:endParaRPr lang="en-US" altLang="zh-CN" dirty="0"/>
          </a:p>
          <a:p>
            <a:pPr marL="0" lvl="0" indent="0">
              <a:buNone/>
            </a:pPr>
            <a:r>
              <a:rPr lang="en-US" altLang="zh-CN" dirty="0"/>
              <a:t>   （2）多个属性声明之间必须用英文状态下的分号隔开,最后一个属性声明后的分号可以省略,但是为了便于增加新属性样式最好保留。</a:t>
            </a:r>
            <a:endParaRPr lang="en-US" altLang="zh-CN" dirty="0"/>
          </a:p>
          <a:p>
            <a:pPr marL="0" lvl="0" indent="0">
              <a:buNone/>
            </a:pPr>
            <a:r>
              <a:rPr lang="en-US" altLang="zh-CN" dirty="0"/>
              <a:t>   （3）如果属性的属性值由多个单词组成且中间包含空格,则必须为这个属性值加上英文状下的引号。例如以下对字体进行设置例子中，字体名为多个单词组成，则应为</a:t>
            </a:r>
            <a:endParaRPr lang="en-US" altLang="zh-CN" dirty="0"/>
          </a:p>
          <a:p>
            <a:pPr marL="0" lvl="0" indent="0">
              <a:buNone/>
            </a:pPr>
            <a:r>
              <a:rPr lang="en-US" altLang="zh-CN" dirty="0"/>
              <a:t>    p{font-family:“Times New Roman”}</a:t>
            </a:r>
            <a:endParaRPr lang="en-US" altLang="zh-CN" dirty="0"/>
          </a:p>
          <a:p>
            <a:pPr marL="0" lvl="0" indent="0">
              <a:buNone/>
            </a:pPr>
            <a:r>
              <a:rPr lang="en-US" altLang="zh-CN" dirty="0"/>
              <a:t>  （4）在编写CSS代码时,为了提高代码的可读性,可使用/*注释语句*/来进行注释。</a:t>
            </a:r>
            <a:endParaRPr lang="en-US" altLang="zh-CN" dirty="0"/>
          </a:p>
          <a:p>
            <a:pPr marL="0" lvl="0" indent="0">
              <a:buNone/>
            </a:pPr>
            <a:r>
              <a:rPr lang="en-US" altLang="zh-CN" dirty="0"/>
              <a:t>  （5）在CSS代码中空格是不被解析的,花括号以及分号前后的空格可有可无。因此可以使用空格键等对样式代码进行排版方便阅读,即所谓的格式化CSS代码。需要注意的是，属性值和单位之间是不允许出现空格的,否则浏览器解析时会出错。</a:t>
            </a:r>
            <a:endParaRPr lang="en-US" altLang="zh-C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页脚占位符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endParaRPr lang="zh-CN" altLang="en-US"/>
          </a:p>
        </p:txBody>
      </p:sp>
      <p:sp>
        <p:nvSpPr>
          <p:cNvPr id="5123" name="Rectangle 2"/>
          <p:cNvSpPr>
            <a:spLocks noGrp="1" noChangeArrowheads="1"/>
          </p:cNvSpPr>
          <p:nvPr>
            <p:ph type="title"/>
          </p:nvPr>
        </p:nvSpPr>
        <p:spPr/>
        <p:txBody>
          <a:bodyPr/>
          <a:lstStyle/>
          <a:p>
            <a:pPr eaLnBrk="1" hangingPunct="1"/>
            <a:r>
              <a:rPr lang="zh-CN" altLang="en-US" dirty="0" smtClean="0"/>
              <a:t>教学</a:t>
            </a:r>
            <a:r>
              <a:rPr lang="zh-CN" altLang="en-US" dirty="0"/>
              <a:t>目标</a:t>
            </a:r>
            <a:endParaRPr lang="zh-CN" altLang="en-US" dirty="0"/>
          </a:p>
        </p:txBody>
      </p:sp>
      <p:sp>
        <p:nvSpPr>
          <p:cNvPr id="5124" name="Rectangle 3"/>
          <p:cNvSpPr>
            <a:spLocks noGrp="1" noChangeArrowheads="1"/>
          </p:cNvSpPr>
          <p:nvPr>
            <p:ph type="body" idx="1"/>
          </p:nvPr>
        </p:nvSpPr>
        <p:spPr>
          <a:xfrm>
            <a:off x="1250191" y="1595438"/>
            <a:ext cx="8496300" cy="4897437"/>
          </a:xfrm>
        </p:spPr>
        <p:txBody>
          <a:bodyPr>
            <a:noAutofit/>
          </a:bodyPr>
          <a:lstStyle/>
          <a:p>
            <a:pPr lvl="0">
              <a:lnSpc>
                <a:spcPct val="150000"/>
              </a:lnSpc>
              <a:buFont typeface="Wingdings" panose="05000000000000000000" pitchFamily="2" charset="2"/>
              <a:buChar char="u"/>
            </a:pPr>
            <a:r>
              <a:rPr lang="zh-CN" altLang="zh-CN" sz="2800" dirty="0" smtClean="0">
                <a:sym typeface="+mn-ea"/>
              </a:rPr>
              <a:t>了解和掌握网页基本元素</a:t>
            </a:r>
            <a:endParaRPr lang="zh-CN" altLang="zh-CN" sz="2800" dirty="0" smtClean="0"/>
          </a:p>
          <a:p>
            <a:pPr lvl="0">
              <a:lnSpc>
                <a:spcPct val="150000"/>
              </a:lnSpc>
              <a:buFont typeface="Wingdings" panose="05000000000000000000" pitchFamily="2" charset="2"/>
              <a:buChar char="u"/>
            </a:pPr>
            <a:r>
              <a:rPr lang="en-US" altLang="zh-CN" sz="2800" dirty="0" smtClean="0">
                <a:sym typeface="+mn-ea"/>
              </a:rPr>
              <a:t> 创建超级链接</a:t>
            </a:r>
            <a:endParaRPr lang="en-US" altLang="zh-CN" sz="2800" dirty="0" smtClean="0"/>
          </a:p>
          <a:p>
            <a:pPr lvl="0">
              <a:lnSpc>
                <a:spcPct val="150000"/>
              </a:lnSpc>
              <a:buFont typeface="Wingdings" panose="05000000000000000000" pitchFamily="2" charset="2"/>
              <a:buChar char="u"/>
            </a:pPr>
            <a:r>
              <a:rPr lang="en-US" altLang="zh-CN" sz="2800" dirty="0" smtClean="0">
                <a:sym typeface="+mn-ea"/>
              </a:rPr>
              <a:t>认识div盒子模型</a:t>
            </a:r>
            <a:endParaRPr lang="en-US" altLang="zh-CN" sz="2800" dirty="0" smtClean="0"/>
          </a:p>
          <a:p>
            <a:pPr lvl="0">
              <a:lnSpc>
                <a:spcPct val="150000"/>
              </a:lnSpc>
              <a:buFont typeface="Wingdings" panose="05000000000000000000" pitchFamily="2" charset="2"/>
              <a:buChar char="u"/>
            </a:pPr>
            <a:r>
              <a:rPr lang="en-US" altLang="zh-CN" sz="2800" dirty="0" smtClean="0">
                <a:sym typeface="+mn-ea"/>
              </a:rPr>
              <a:t>认识CSS概念及基本语法</a:t>
            </a:r>
            <a:endParaRPr lang="en-US" altLang="zh-CN" sz="2800" dirty="0" smtClean="0"/>
          </a:p>
          <a:p>
            <a:pPr lvl="0">
              <a:lnSpc>
                <a:spcPct val="150000"/>
              </a:lnSpc>
              <a:buFont typeface="Wingdings" panose="05000000000000000000" pitchFamily="2" charset="2"/>
              <a:buChar char="u"/>
            </a:pPr>
            <a:r>
              <a:rPr lang="en-US" altLang="zh-CN" sz="2800" dirty="0" smtClean="0">
                <a:sym typeface="+mn-ea"/>
              </a:rPr>
              <a:t>理解CSS与盒子模型</a:t>
            </a:r>
            <a:endParaRPr lang="en-US" altLang="zh-CN" sz="28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36625" y="1181735"/>
            <a:ext cx="10417175" cy="4995545"/>
          </a:xfrm>
        </p:spPr>
        <p:txBody>
          <a:bodyPr/>
          <a:lstStyle/>
          <a:p>
            <a:pPr marL="0" lvl="0" indent="0">
              <a:buNone/>
            </a:pPr>
            <a:r>
              <a:rPr lang="en-US" dirty="0"/>
              <a:t>   </a:t>
            </a:r>
            <a:r>
              <a:rPr altLang="zh-CN" dirty="0"/>
              <a:t>3、CSS嵌入</a:t>
            </a:r>
            <a:endParaRPr altLang="zh-CN" dirty="0"/>
          </a:p>
          <a:p>
            <a:pPr marL="0" lvl="0" indent="0">
              <a:buNone/>
            </a:pPr>
            <a:r>
              <a:rPr altLang="zh-CN" dirty="0"/>
              <a:t>   CSS样式可以直接存储于HTML网页或者单独的样式单文件。直接存储在HTML文本中的CSS样式单，可以将所有样式说明放在HTML头部，也可以将样式声明直接写在要修饰的元素标签内。外部使用时，样式单规则被放置在一个带有文件扩展名_css的外部样式单文档中，再在HTML头部通过指定CSS文件路径引用已定义好的样式。</a:t>
            </a:r>
            <a:endParaRPr altLang="zh-CN" dirty="0"/>
          </a:p>
          <a:p>
            <a:pPr marL="0" lvl="0" indent="0">
              <a:buNone/>
            </a:pPr>
            <a:r>
              <a:rPr altLang="zh-CN" dirty="0"/>
              <a:t>    这三种方式分别称为：</a:t>
            </a:r>
            <a:endParaRPr altLang="zh-CN" dirty="0"/>
          </a:p>
          <a:p>
            <a:pPr marL="0" lvl="0" indent="0">
              <a:buNone/>
            </a:pPr>
            <a:r>
              <a:rPr altLang="zh-CN" dirty="0">
                <a:sym typeface="+mn-ea"/>
              </a:rPr>
              <a:t>      </a:t>
            </a:r>
            <a:r>
              <a:rPr altLang="zh-CN" dirty="0"/>
              <a:t> 外部样式表 </a:t>
            </a:r>
            <a:endParaRPr altLang="zh-CN" dirty="0"/>
          </a:p>
          <a:p>
            <a:pPr marL="0" lvl="0" indent="0">
              <a:buNone/>
            </a:pPr>
            <a:r>
              <a:rPr altLang="zh-CN" dirty="0"/>
              <a:t>       内部样式表</a:t>
            </a:r>
            <a:endParaRPr altLang="zh-CN" dirty="0"/>
          </a:p>
          <a:p>
            <a:pPr marL="0" lvl="0" indent="0">
              <a:buNone/>
            </a:pPr>
            <a:r>
              <a:rPr altLang="zh-CN" dirty="0"/>
              <a:t>       内联样式</a:t>
            </a:r>
            <a:endParaRPr altLang="zh-CN"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36625" y="1181735"/>
            <a:ext cx="9847580" cy="4995545"/>
          </a:xfrm>
        </p:spPr>
        <p:txBody>
          <a:bodyPr/>
          <a:lstStyle/>
          <a:p>
            <a:pPr marL="0" lvl="0" indent="0">
              <a:buNone/>
            </a:pPr>
            <a:r>
              <a:rPr altLang="zh-CN" dirty="0"/>
              <a:t>(1)外部样式表</a:t>
            </a:r>
            <a:endParaRPr altLang="zh-CN" dirty="0"/>
          </a:p>
          <a:p>
            <a:pPr marL="0" lvl="0" indent="0">
              <a:buNone/>
            </a:pPr>
            <a:r>
              <a:rPr altLang="zh-CN" dirty="0"/>
              <a:t>    当样式需要应用于很多页面时，外部样式表将是理想的选择。在使用外部样式表的情况下，你可以通过改变一个文件来改变整个站点的外观。每个页面使用&lt;link&gt;标签链接到样式表。 标签在（文档的）头部，如下：</a:t>
            </a:r>
            <a:endParaRPr altLang="zh-CN" dirty="0"/>
          </a:p>
          <a:p>
            <a:pPr marL="0" lvl="0" indent="0">
              <a:buNone/>
            </a:pPr>
            <a:r>
              <a:rPr altLang="zh-CN" dirty="0"/>
              <a:t>&lt;head&gt; &lt;link rel="stylesheet" type="text/css" href="mystyle.css"&gt; &lt;/head&gt; </a:t>
            </a:r>
            <a:endParaRPr altLang="zh-CN"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36625" y="1181735"/>
            <a:ext cx="10417175" cy="4995545"/>
          </a:xfrm>
        </p:spPr>
        <p:txBody>
          <a:bodyPr/>
          <a:lstStyle/>
          <a:p>
            <a:pPr marL="0" lvl="0" indent="0">
              <a:buNone/>
            </a:pPr>
            <a:r>
              <a:rPr altLang="zh-CN" dirty="0"/>
              <a:t>（2）内部样式表</a:t>
            </a:r>
            <a:endParaRPr altLang="zh-CN" dirty="0"/>
          </a:p>
          <a:p>
            <a:pPr marL="0" lvl="0" indent="0">
              <a:buNone/>
            </a:pPr>
            <a:r>
              <a:rPr altLang="zh-CN" dirty="0"/>
              <a:t>    单个文档需要特殊的样式时，就应该使用内部样式表。你可以使用 &lt;style&gt; 标签在文档头部定义内部样式表，就如最开始的实例。此时内部样式表的&lt;style&gt;标签一般位于&lt;head&gt;标签对以内&lt;title&gt;标签后，也可以把它放在文档的任何地方。但考虑到浏览器式从上到下解析代码的，把CSS样式表放在开头有利于提前下载和解析，从而可以避免网页内容已加载完成但没有样式修饰的情况。在内部样式表的&lt;style&gt;中需要设置type=”text/css”,这样浏览器才知道&lt;style&gt;内部的代码为CSS代码。</a:t>
            </a:r>
            <a:endParaRPr altLang="zh-C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36625" y="1181735"/>
            <a:ext cx="10417175" cy="4995545"/>
          </a:xfrm>
        </p:spPr>
        <p:txBody>
          <a:bodyPr/>
          <a:lstStyle/>
          <a:p>
            <a:pPr marL="0" lvl="0" indent="0">
              <a:buNone/>
            </a:pPr>
            <a:r>
              <a:rPr altLang="zh-CN" dirty="0"/>
              <a:t>（3）内联样式</a:t>
            </a:r>
            <a:endParaRPr altLang="zh-CN" dirty="0"/>
          </a:p>
          <a:p>
            <a:pPr marL="0" lvl="0" indent="0">
              <a:buNone/>
            </a:pPr>
            <a:r>
              <a:rPr altLang="zh-CN" dirty="0"/>
              <a:t>   种方式将CSS样式写入HTML标签中，在标签中加style属性，任何HTML标签都拥有style属性，用来设置行内式。这种方法是通过标签的style属性来控制样式的，这种做法并没有做到结构和样式分离。由于要将CSS和内容混杂在一起，内联样式会损失掉样式表的许多优势。请慎用这种方法，使用的情形多为该样式仅需要在一个元素上应用一次时。</a:t>
            </a:r>
            <a:endParaRPr altLang="zh-CN"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300" dirty="0"/>
              <a:t>6.4.2  </a:t>
            </a:r>
            <a:r>
              <a:rPr lang="en-US" altLang="zh-CN" sz="4300" dirty="0" err="1"/>
              <a:t>认识CSS层叠性及继承性</a:t>
            </a:r>
            <a:endParaRPr lang="en-US" altLang="zh-CN" sz="4300" dirty="0" err="1"/>
          </a:p>
        </p:txBody>
      </p:sp>
      <p:sp>
        <p:nvSpPr>
          <p:cNvPr id="3" name="内容占位符 2"/>
          <p:cNvSpPr>
            <a:spLocks noGrp="1"/>
          </p:cNvSpPr>
          <p:nvPr>
            <p:ph idx="1"/>
          </p:nvPr>
        </p:nvSpPr>
        <p:spPr/>
        <p:txBody>
          <a:bodyPr>
            <a:normAutofit lnSpcReduction="20000"/>
          </a:bodyPr>
          <a:lstStyle/>
          <a:p>
            <a:pPr marL="0" indent="0">
              <a:buNone/>
            </a:pPr>
            <a:r>
              <a:rPr lang="en-US" altLang="zh-CN" dirty="0" smtClean="0"/>
              <a:t>   </a:t>
            </a:r>
            <a:r>
              <a:rPr altLang="zh-CN"/>
              <a:t>1、层叠性</a:t>
            </a:r>
            <a:endParaRPr altLang="zh-CN"/>
          </a:p>
          <a:p>
            <a:pPr marL="0" indent="0">
              <a:buNone/>
            </a:pPr>
            <a:r>
              <a:rPr altLang="zh-CN"/>
              <a:t>   在某些情况下，如果某些网页元素属性同时被不同的样式表中的相同的选择器定义，那么属性值将从更具体的样式表中被继承过来。这是CSS的层叠性，层叠性和继承性是CSS的基本特征。CSS中的“层叠（cascading）”表示样式单规则应用于HTML文档元素的方式。具体地说，CSS样式单中的样式形成一个层次结构，更具体的样式覆盖通用样式。样式规则的优先级由CSS根据这个层次。</a:t>
            </a:r>
            <a:endParaRPr altLang="zh-CN"/>
          </a:p>
          <a:p>
            <a:pPr marL="0" indent="0">
              <a:buNone/>
            </a:pPr>
            <a:r>
              <a:rPr altLang="zh-CN"/>
              <a:t>   2、继承性</a:t>
            </a:r>
            <a:endParaRPr altLang="zh-CN"/>
          </a:p>
          <a:p>
            <a:pPr marL="0" indent="0">
              <a:buNone/>
            </a:pPr>
            <a:r>
              <a:rPr altLang="zh-CN"/>
              <a:t>   继承性是指书写CSS样式表时,子标签会继承父标签的某些样式,如文本颜色和字号。如果定义主体标签body的文本颜色为黑色，且&lt;body&gt;内标签没有设置文本颜色的情况下，页面中所有的文本都将显示为黑色,这是因为其他标签都嵌套在&lt;body&gt;标签中,是&lt;body&gt;标签的子标签。继承性非常有用,可以不必在标签的每个后代上添加相同的样式。如果设置的属性是可继承的属性,只需将它应用于父标签即可。</a:t>
            </a:r>
            <a:endParaRPr altLang="zh-CN"/>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300" dirty="0"/>
              <a:t>6.4.3  </a:t>
            </a:r>
            <a:r>
              <a:rPr altLang="zh-CN" sz="4300">
                <a:sym typeface="+mn-ea"/>
              </a:rPr>
              <a:t>认识选择器</a:t>
            </a:r>
            <a:endParaRPr lang="en-US" altLang="zh-CN" sz="4300" dirty="0" err="1"/>
          </a:p>
        </p:txBody>
      </p:sp>
      <p:sp>
        <p:nvSpPr>
          <p:cNvPr id="3" name="内容占位符 2"/>
          <p:cNvSpPr>
            <a:spLocks noGrp="1"/>
          </p:cNvSpPr>
          <p:nvPr>
            <p:ph idx="1"/>
          </p:nvPr>
        </p:nvSpPr>
        <p:spPr/>
        <p:txBody>
          <a:bodyPr>
            <a:normAutofit fontScale="90000"/>
          </a:bodyPr>
          <a:lstStyle/>
          <a:p>
            <a:pPr marL="0" indent="0">
              <a:buNone/>
            </a:pPr>
            <a:r>
              <a:rPr lang="en-US" altLang="zh-CN" dirty="0" smtClean="0"/>
              <a:t>   </a:t>
            </a:r>
            <a:r>
              <a:rPr altLang="zh-CN"/>
              <a:t>元素选择器：最常见的 CSS 选择器是元素选择器,即文档的元素就是最基本的选择器。如果设置 HTML 的样式，选择器通常将是某个 HTML 元素，比如 p、h1、em、a，甚至可以是 html 本身。</a:t>
            </a:r>
            <a:endParaRPr altLang="zh-CN"/>
          </a:p>
          <a:p>
            <a:pPr marL="0" indent="0">
              <a:buNone/>
            </a:pPr>
            <a:r>
              <a:rPr altLang="zh-CN"/>
              <a:t>   类选择器：类选择器允许以一种独立于HTML文档元素的方式来指定样式，该选择器可以单独使用，也可以与其他元素结合使用。在使用类选择器之前，需要在HTML标签中写入class属性并为class属性制定属性值，以便类选择器正常工作。为了将类选择器的样式与元素关联，必须将 class 指定为一个适当的值为类型，然后在CSS样式表中指定修饰的类型，即可统一为该类型的所有元素设置样式。类选择器的最大优势为可以为标签对象定义单独或相同的样式。</a:t>
            </a:r>
            <a:endParaRPr altLang="zh-CN"/>
          </a:p>
          <a:p>
            <a:pPr marL="0" indent="0">
              <a:buNone/>
            </a:pPr>
            <a:r>
              <a:rPr altLang="zh-CN"/>
              <a:t>   ID选择器：Id选择器在CSS中 id名前使用“#”进行标识，HTML为标签加id属性并为其赋值来使用CSS中id选择器已经定义好的样式，HTML中标签的id属性值必须是唯一的，即id选择器定义的样式只能对应于文档中某一个具体的标签。这种情况多用在样式比较独特，而不是网页中的普遍样式。</a:t>
            </a:r>
            <a:endParaRPr altLang="zh-CN"/>
          </a:p>
        </p:txBody>
      </p:sp>
      <p:pic>
        <p:nvPicPr>
          <p:cNvPr id="4" name="图片 3"/>
          <p:cNvPicPr>
            <a:picLocks noChangeAspect="1"/>
          </p:cNvPicPr>
          <p:nvPr/>
        </p:nvPicPr>
        <p:blipFill>
          <a:blip r:embed="rId1"/>
          <a:stretch>
            <a:fillRect/>
          </a:stretch>
        </p:blipFill>
        <p:spPr>
          <a:xfrm>
            <a:off x="3457575" y="1543050"/>
            <a:ext cx="5276850" cy="377190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300" dirty="0"/>
              <a:t>6.4.4  </a:t>
            </a:r>
            <a:r>
              <a:rPr altLang="zh-CN" sz="4300">
                <a:sym typeface="+mn-ea"/>
              </a:rPr>
              <a:t>认识CSS常用样式</a:t>
            </a:r>
            <a:br>
              <a:rPr lang="en-US" altLang="zh-CN" sz="4300" dirty="0"/>
            </a:br>
            <a:endParaRPr lang="en-US" altLang="zh-CN" sz="4300" dirty="0" err="1"/>
          </a:p>
        </p:txBody>
      </p:sp>
      <p:sp>
        <p:nvSpPr>
          <p:cNvPr id="3" name="内容占位符 2"/>
          <p:cNvSpPr>
            <a:spLocks noGrp="1"/>
          </p:cNvSpPr>
          <p:nvPr>
            <p:ph idx="1"/>
          </p:nvPr>
        </p:nvSpPr>
        <p:spPr/>
        <p:txBody>
          <a:bodyPr>
            <a:normAutofit/>
          </a:bodyPr>
          <a:lstStyle/>
          <a:p>
            <a:pPr marL="0" indent="0">
              <a:buNone/>
            </a:pPr>
            <a:r>
              <a:rPr altLang="zh-CN"/>
              <a:t>1、图片与背景</a:t>
            </a:r>
            <a:endParaRPr altLang="zh-CN"/>
          </a:p>
          <a:p>
            <a:pPr marL="0" indent="0">
              <a:buNone/>
            </a:pPr>
            <a:r>
              <a:rPr altLang="zh-CN"/>
              <a:t>网站制作中，网页背景是十分必要的，背景设置可通过CSS完成。CSS 允许应用纯色作为背景，也允许使用背景图像创建相当复杂的效果。当需要将纯色设置为背景时，可以使用 background-color 属性为元素设置背景色。这个属性接受任何合法的颜色值，可为颜色的英文单词，也可谓rgb值。</a:t>
            </a:r>
            <a:endParaRPr altLang="zh-CN"/>
          </a:p>
          <a:p>
            <a:pPr marL="0" indent="0">
              <a:buNone/>
            </a:pPr>
            <a:r>
              <a:rPr altLang="zh-CN"/>
              <a:t>要把图像放入背景，需要使用 background-image 属性。初始化的background-image 属性值是 none，表示背景上没有放置任何图像。如果需要设置一个背景图像，必须为background-image设置一个 URL值。</a:t>
            </a:r>
            <a:endParaRPr altLang="zh-CN"/>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62330" y="264160"/>
            <a:ext cx="10491470" cy="6692900"/>
          </a:xfrm>
        </p:spPr>
        <p:txBody>
          <a:bodyPr>
            <a:normAutofit fontScale="80000"/>
          </a:bodyPr>
          <a:lstStyle/>
          <a:p>
            <a:pPr marL="0" indent="0">
              <a:buNone/>
            </a:pPr>
            <a:r>
              <a:rPr altLang="zh-CN"/>
              <a:t>2、文本</a:t>
            </a:r>
            <a:endParaRPr altLang="zh-CN"/>
          </a:p>
          <a:p>
            <a:pPr marL="0" indent="0">
              <a:buNone/>
            </a:pPr>
            <a:r>
              <a:rPr altLang="zh-CN"/>
              <a:t>（1）字体</a:t>
            </a:r>
            <a:endParaRPr altLang="zh-CN"/>
          </a:p>
          <a:p>
            <a:pPr marL="0" indent="0">
              <a:buNone/>
            </a:pPr>
            <a:r>
              <a:rPr altLang="zh-CN"/>
              <a:t>（2）文本样式设置：缩进、对齐、文字间隔、文本装饰</a:t>
            </a:r>
            <a:endParaRPr altLang="zh-CN"/>
          </a:p>
          <a:p>
            <a:pPr marL="0" indent="0">
              <a:buNone/>
            </a:pPr>
            <a:r>
              <a:rPr altLang="zh-CN"/>
              <a:t>3、CSS链接</a:t>
            </a:r>
            <a:endParaRPr altLang="zh-CN"/>
          </a:p>
          <a:p>
            <a:pPr marL="0" indent="0">
              <a:buNone/>
            </a:pPr>
            <a:r>
              <a:rPr altLang="zh-CN"/>
              <a:t>CSS可对&lt;a&gt;超链接标签设置链接的样式，能够设置链接样式的 CSS 属性有很多种（例如 color, font-family, background 等等）。对于超链接样式设置的特殊性在于能够根据它们所处的状态来设置它们的样式。链接的四种状态：</a:t>
            </a:r>
            <a:endParaRPr altLang="zh-CN"/>
          </a:p>
          <a:p>
            <a:pPr marL="0" indent="0">
              <a:buNone/>
            </a:pPr>
            <a:r>
              <a:rPr altLang="zh-CN"/>
              <a:t>  a:link     普通的、未被访问的链接</a:t>
            </a:r>
            <a:endParaRPr altLang="zh-CN"/>
          </a:p>
          <a:p>
            <a:pPr marL="0" indent="0">
              <a:buNone/>
            </a:pPr>
            <a:r>
              <a:rPr altLang="zh-CN"/>
              <a:t>  a:visited   用户已访问的链接</a:t>
            </a:r>
            <a:endParaRPr altLang="zh-CN"/>
          </a:p>
          <a:p>
            <a:pPr marL="0" indent="0">
              <a:buNone/>
            </a:pPr>
            <a:r>
              <a:rPr altLang="zh-CN"/>
              <a:t>  a:hover    鼠标指针位于链接的上方</a:t>
            </a:r>
            <a:endParaRPr altLang="zh-CN"/>
          </a:p>
          <a:p>
            <a:pPr marL="0" indent="0">
              <a:buNone/>
            </a:pPr>
            <a:r>
              <a:rPr altLang="zh-CN"/>
              <a:t>  a:active   链接被点击的时刻</a:t>
            </a:r>
            <a:endParaRPr altLang="zh-CN"/>
          </a:p>
          <a:p>
            <a:pPr marL="0" indent="0">
              <a:buNone/>
            </a:pPr>
            <a:r>
              <a:rPr altLang="zh-CN"/>
              <a:t>4、CSS表格</a:t>
            </a:r>
            <a:endParaRPr altLang="zh-CN"/>
          </a:p>
          <a:p>
            <a:pPr marL="0" indent="0">
              <a:buNone/>
            </a:pPr>
            <a:r>
              <a:rPr altLang="zh-CN"/>
              <a:t>（1）表格边框</a:t>
            </a:r>
            <a:endParaRPr altLang="zh-CN"/>
          </a:p>
          <a:p>
            <a:pPr marL="0" indent="0">
              <a:buNone/>
            </a:pPr>
            <a:r>
              <a:rPr altLang="zh-CN"/>
              <a:t>（2）表格宽度和高度</a:t>
            </a:r>
            <a:endParaRPr altLang="zh-CN"/>
          </a:p>
          <a:p>
            <a:pPr marL="0" indent="0">
              <a:buNone/>
            </a:pPr>
            <a:r>
              <a:rPr altLang="zh-CN"/>
              <a:t>（3）表格文本对齐</a:t>
            </a:r>
            <a:endParaRPr altLang="zh-CN"/>
          </a:p>
          <a:p>
            <a:pPr marL="0" indent="0">
              <a:buNone/>
            </a:pPr>
            <a:r>
              <a:rPr altLang="zh-CN"/>
              <a:t>（4）表格内边距</a:t>
            </a:r>
            <a:endParaRPr altLang="zh-CN"/>
          </a:p>
          <a:p>
            <a:pPr marL="0" indent="0">
              <a:buNone/>
            </a:pPr>
            <a:r>
              <a:rPr altLang="zh-CN"/>
              <a:t>（5）表格颜色</a:t>
            </a:r>
            <a:endParaRPr altLang="zh-CN"/>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sz="4300" dirty="0"/>
            </a:br>
            <a:r>
              <a:rPr lang="en-US" altLang="zh-CN" sz="4300" dirty="0"/>
              <a:t>6.5 </a:t>
            </a:r>
            <a:r>
              <a:rPr lang="en-US" altLang="zh-CN" sz="4300" dirty="0" smtClean="0">
                <a:sym typeface="+mn-ea"/>
              </a:rPr>
              <a:t>CSS与盒子模型</a:t>
            </a:r>
            <a:br>
              <a:rPr lang="en-US" altLang="zh-CN" sz="4300" dirty="0"/>
            </a:br>
            <a:r>
              <a:rPr lang="en-US" altLang="zh-CN" sz="4300" dirty="0"/>
              <a:t>6.5.1 div+CSS网页布局</a:t>
            </a:r>
            <a:br>
              <a:rPr lang="en-US" altLang="zh-CN" sz="4300" dirty="0"/>
            </a:br>
            <a:endParaRPr lang="en-US" altLang="zh-CN" sz="4300" dirty="0" err="1"/>
          </a:p>
        </p:txBody>
      </p:sp>
      <p:sp>
        <p:nvSpPr>
          <p:cNvPr id="3" name="内容占位符 2"/>
          <p:cNvSpPr>
            <a:spLocks noGrp="1"/>
          </p:cNvSpPr>
          <p:nvPr>
            <p:ph idx="1"/>
          </p:nvPr>
        </p:nvSpPr>
        <p:spPr/>
        <p:txBody>
          <a:bodyPr>
            <a:normAutofit/>
          </a:bodyPr>
          <a:lstStyle/>
          <a:p>
            <a:pPr marL="0" indent="0">
              <a:buNone/>
            </a:pPr>
            <a:r>
              <a:rPr lang="en-US"/>
              <a:t>    1</a:t>
            </a:r>
            <a:r>
              <a:rPr altLang="zh-CN"/>
              <a:t>、初识div</a:t>
            </a:r>
            <a:endParaRPr altLang="zh-CN"/>
          </a:p>
          <a:p>
            <a:pPr marL="0" indent="0">
              <a:buNone/>
            </a:pPr>
            <a:r>
              <a:rPr altLang="zh-CN"/>
              <a:t>    DIV是HTML中的一种网页元素，是一种网页布局方法。DIV的起始标签和结束标签之间的所有内容都是用来构成DIV块。其中，所包含元素的样式由DIV标签的属性来控制或者使用样式表格式化来进行控制。</a:t>
            </a:r>
            <a:endParaRPr altLang="zh-CN"/>
          </a:p>
          <a:p>
            <a:pPr marL="0" indent="0">
              <a:buNone/>
            </a:pPr>
            <a:r>
              <a:rPr altLang="zh-CN"/>
              <a:t>    简单地说，DIV用于搭建网站结构（框架）、CSS用于创建网站表现（样式/美化），实质即使用XHTML对网站进行标准化重构，使用CSS将表现与内容分离，便于网站维护，简化HTML页面代码，便于日后维护、协同工作和搜索引擎优化。</a:t>
            </a:r>
            <a:endParaRPr altLang="zh-CN"/>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13435" y="202565"/>
            <a:ext cx="10540365" cy="5974715"/>
          </a:xfrm>
        </p:spPr>
        <p:txBody>
          <a:bodyPr>
            <a:normAutofit/>
          </a:bodyPr>
          <a:lstStyle/>
          <a:p>
            <a:pPr marL="0" indent="0">
              <a:buNone/>
            </a:pPr>
            <a:r>
              <a:rPr lang="en-US"/>
              <a:t>  </a:t>
            </a:r>
            <a:endParaRPr lang="en-US"/>
          </a:p>
          <a:p>
            <a:pPr marL="0" indent="0">
              <a:buNone/>
            </a:pPr>
            <a:endParaRPr lang="en-US"/>
          </a:p>
          <a:p>
            <a:pPr marL="0" indent="0">
              <a:buNone/>
            </a:pPr>
            <a:endParaRPr lang="en-US"/>
          </a:p>
          <a:p>
            <a:pPr marL="0" indent="0">
              <a:buNone/>
            </a:pPr>
            <a:r>
              <a:rPr lang="en-US"/>
              <a:t>   2.</a:t>
            </a:r>
            <a:r>
              <a:t>div+CSS布局优势（10分钟）</a:t>
            </a:r>
          </a:p>
          <a:p>
            <a:pPr marL="0" indent="0">
              <a:buNone/>
            </a:pPr>
            <a:r>
              <a:t>  </a:t>
            </a:r>
            <a:r>
              <a:rPr>
                <a:sym typeface="+mn-ea"/>
              </a:rPr>
              <a:t></a:t>
            </a:r>
            <a:r>
              <a:t>(1)大大缩减页面代码，提高页面浏览速度，缩减带宽成本。</a:t>
            </a:r>
          </a:p>
          <a:p>
            <a:pPr marL="0" indent="0">
              <a:buNone/>
            </a:pPr>
            <a:r>
              <a:t>  </a:t>
            </a:r>
            <a:r>
              <a:rPr>
                <a:sym typeface="+mn-ea"/>
              </a:rPr>
              <a:t></a:t>
            </a:r>
            <a:r>
              <a:t>(2)结构清晰，容易被搜索引擎搜索到。</a:t>
            </a:r>
          </a:p>
          <a:p>
            <a:pPr marL="0" indent="0">
              <a:buNone/>
            </a:pPr>
            <a:r>
              <a:t>  </a:t>
            </a:r>
            <a:r>
              <a:rPr>
                <a:sym typeface="+mn-ea"/>
              </a:rPr>
              <a:t></a:t>
            </a:r>
            <a:r>
              <a:t>(3)缩短改版时间，只要简单地修改几个CSS文件就可以重新设计一个有成百上千页面的站点。</a:t>
            </a:r>
          </a:p>
          <a:p>
            <a:pPr marL="0" indent="0">
              <a:buNone/>
            </a:pPr>
            <a:r>
              <a:t>  </a:t>
            </a:r>
            <a:r>
              <a:rPr>
                <a:sym typeface="+mn-ea"/>
              </a:rPr>
              <a:t></a:t>
            </a:r>
            <a:r>
              <a:t>(4)强大的字体控制和排版能力。</a:t>
            </a:r>
          </a:p>
          <a:p>
            <a:pPr marL="0" indent="0">
              <a:buNone/>
            </a:pPr>
            <a:r>
              <a:t>  </a:t>
            </a:r>
            <a:r>
              <a:rPr>
                <a:sym typeface="+mn-ea"/>
              </a:rPr>
              <a:t></a:t>
            </a:r>
            <a:r>
              <a:t>(5)CSS非常容易编写，可以像写HTML代码一样轻松地编写CSS。</a:t>
            </a:r>
          </a:p>
          <a:p>
            <a:pPr marL="0" indent="0">
              <a:buNone/>
            </a:p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页脚占位符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endParaRPr lang="zh-CN" altLang="en-US"/>
          </a:p>
        </p:txBody>
      </p:sp>
      <p:sp>
        <p:nvSpPr>
          <p:cNvPr id="6147" name="Rectangle 2"/>
          <p:cNvSpPr>
            <a:spLocks noGrp="1" noChangeArrowheads="1"/>
          </p:cNvSpPr>
          <p:nvPr>
            <p:ph type="title"/>
          </p:nvPr>
        </p:nvSpPr>
        <p:spPr/>
        <p:txBody>
          <a:bodyPr>
            <a:normAutofit/>
          </a:bodyPr>
          <a:lstStyle/>
          <a:p>
            <a:r>
              <a:rPr lang="en-US" altLang="zh-CN" dirty="0"/>
              <a:t>6.1  </a:t>
            </a:r>
            <a:r>
              <a:rPr lang="zh-CN" altLang="zh-CN" dirty="0" smtClean="0">
                <a:sym typeface="+mn-ea"/>
              </a:rPr>
              <a:t>网页基本元素</a:t>
            </a:r>
            <a:br>
              <a:rPr lang="en-US" altLang="zh-CN" dirty="0" smtClean="0"/>
            </a:br>
            <a:r>
              <a:rPr lang="en-US" altLang="zh-CN" dirty="0"/>
              <a:t>6</a:t>
            </a:r>
            <a:r>
              <a:rPr lang="en-US" altLang="zh-CN" dirty="0"/>
              <a:t>.1.1  </a:t>
            </a:r>
            <a:r>
              <a:rPr altLang="zh-CN" dirty="0"/>
              <a:t>网页文本的输入及属性设置</a:t>
            </a:r>
            <a:endParaRPr altLang="zh-CN" dirty="0"/>
          </a:p>
        </p:txBody>
      </p:sp>
      <p:sp>
        <p:nvSpPr>
          <p:cNvPr id="6148" name="Rectangle 3"/>
          <p:cNvSpPr>
            <a:spLocks noGrp="1" noChangeArrowheads="1"/>
          </p:cNvSpPr>
          <p:nvPr>
            <p:ph type="body" idx="1"/>
          </p:nvPr>
        </p:nvSpPr>
        <p:spPr>
          <a:xfrm>
            <a:off x="1051407" y="1690688"/>
            <a:ext cx="10146679" cy="4665662"/>
          </a:xfrm>
        </p:spPr>
        <p:txBody>
          <a:bodyPr>
            <a:normAutofit/>
          </a:bodyPr>
          <a:lstStyle/>
          <a:p>
            <a:pPr algn="just">
              <a:lnSpc>
                <a:spcPct val="150000"/>
              </a:lnSpc>
              <a:buNone/>
            </a:pPr>
            <a:r>
              <a:rPr lang="en-US" altLang="zh-CN" sz="2800" dirty="0"/>
              <a:t> </a:t>
            </a:r>
            <a:r>
              <a:rPr altLang="zh-CN" sz="2800" dirty="0"/>
              <a:t>1、标题 </a:t>
            </a:r>
            <a:endParaRPr altLang="zh-CN" sz="2800" dirty="0"/>
          </a:p>
          <a:p>
            <a:pPr algn="just">
              <a:lnSpc>
                <a:spcPct val="150000"/>
              </a:lnSpc>
              <a:buNone/>
            </a:pPr>
            <a:r>
              <a:rPr altLang="zh-CN" sz="2800" dirty="0"/>
              <a:t>h1、h2…h6标签定义标题，级别逐渐递减。h1只能够使用一次，其他可反复使用。 </a:t>
            </a:r>
            <a:endParaRPr altLang="zh-CN" sz="2800" dirty="0"/>
          </a:p>
          <a:p>
            <a:pPr algn="just">
              <a:lnSpc>
                <a:spcPct val="150000"/>
              </a:lnSpc>
              <a:buNone/>
            </a:pPr>
            <a:r>
              <a:rPr altLang="zh-CN" sz="2800" dirty="0"/>
              <a:t>若h2作为副标题则只能使用一次</a:t>
            </a:r>
            <a:endParaRPr altLang="zh-CN" sz="2800" dirty="0"/>
          </a:p>
          <a:p>
            <a:pPr algn="just">
              <a:lnSpc>
                <a:spcPct val="150000"/>
              </a:lnSpc>
              <a:buNone/>
            </a:pPr>
            <a:r>
              <a:rPr altLang="zh-CN" sz="2800" dirty="0"/>
              <a:t>2、段落文本 </a:t>
            </a:r>
            <a:endParaRPr altLang="zh-CN" sz="2800" dirty="0"/>
          </a:p>
          <a:p>
            <a:pPr algn="just">
              <a:lnSpc>
                <a:spcPct val="150000"/>
              </a:lnSpc>
              <a:buNone/>
            </a:pPr>
            <a:r>
              <a:rPr altLang="zh-CN" sz="2800" dirty="0"/>
              <a:t>&lt;p&gt;标签定义段落文本，前后会有一段空白。</a:t>
            </a:r>
            <a:endParaRPr altLang="zh-CN" sz="28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25500" y="772795"/>
            <a:ext cx="10540365" cy="5974715"/>
          </a:xfrm>
        </p:spPr>
        <p:txBody>
          <a:bodyPr>
            <a:normAutofit/>
          </a:bodyPr>
          <a:lstStyle/>
          <a:p>
            <a:pPr marL="0" indent="0">
              <a:buNone/>
            </a:pPr>
            <a:r>
              <a:rPr lang="en-US"/>
              <a:t>  </a:t>
            </a:r>
            <a:endParaRPr lang="en-US"/>
          </a:p>
          <a:p>
            <a:pPr marL="0" indent="0">
              <a:buNone/>
            </a:pPr>
            <a:r>
              <a:t>(6)提高易用性，使用CSS可以结构化HTML，如&lt;p&gt;标记只用来控制段落，&lt;head&gt;标记只用来控制标题，&lt;table&gt;标记只用来表现格式化的数据等。</a:t>
            </a:r>
          </a:p>
          <a:p>
            <a:pPr marL="0" indent="0">
              <a:buNone/>
            </a:pPr>
            <a:r>
              <a:t>（7）表现和内容相分离，将设计部分分离出来放在一个独立样式文件中。</a:t>
            </a:r>
          </a:p>
          <a:p>
            <a:pPr marL="0" indent="0">
              <a:buNone/>
            </a:pPr>
            <a:r>
              <a:t>（8）更方便搜索引擎的搜索，用只包含结构化内容的HTML代替嵌套的标记，搜索引擎将更有效地搜索到内容。</a:t>
            </a:r>
          </a:p>
          <a:p>
            <a:pPr marL="0" indent="0">
              <a:buNone/>
            </a:pPr>
            <a:r>
              <a:rPr>
                <a:sym typeface="+mn-ea"/>
              </a:rPr>
              <a:t></a:t>
            </a:r>
            <a:r>
              <a:t>（9）table布局中，垃圾代码会很多，一些修饰的样式及布局的代码混合一起，很不直观。而div更能体现样式和结构相分离，结构的重构强。</a:t>
            </a:r>
          </a:p>
          <a:p>
            <a:pPr marL="0" indent="0">
              <a:buNone/>
            </a:pPr>
            <a:r>
              <a:rPr>
                <a:sym typeface="+mn-ea"/>
              </a:rPr>
              <a:t></a:t>
            </a:r>
            <a:r>
              <a:t>（10）可以将许多网页的风格格式同时更新。不用再一页一页地更新了。可以将站点上所有的网页风格都使用一个CSS文件进行控制，只要修改这个CSS文件中相应的行，那么整个站点的所有页面都会随之发生变动。</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br>
              <a:rPr lang="en-US" altLang="zh-CN" sz="4300" dirty="0"/>
            </a:br>
            <a:r>
              <a:rPr lang="en-US" altLang="zh-CN" sz="4300" dirty="0"/>
              <a:t>6.5.2 div+css相关知识</a:t>
            </a:r>
            <a:br>
              <a:rPr lang="en-US" altLang="zh-CN" sz="4300" dirty="0"/>
            </a:br>
            <a:endParaRPr lang="en-US" altLang="zh-CN" sz="4300" dirty="0" err="1"/>
          </a:p>
        </p:txBody>
      </p:sp>
      <p:sp>
        <p:nvSpPr>
          <p:cNvPr id="3" name="内容占位符 2"/>
          <p:cNvSpPr>
            <a:spLocks noGrp="1"/>
          </p:cNvSpPr>
          <p:nvPr>
            <p:ph idx="1"/>
          </p:nvPr>
        </p:nvSpPr>
        <p:spPr/>
        <p:txBody>
          <a:bodyPr>
            <a:normAutofit/>
          </a:bodyPr>
          <a:lstStyle/>
          <a:p>
            <a:pPr marL="0" indent="0">
              <a:buNone/>
            </a:pPr>
            <a:r>
              <a:rPr lang="en-US"/>
              <a:t>    </a:t>
            </a:r>
            <a:r>
              <a:t>1、创建&lt;div&gt;标签</a:t>
            </a:r>
          </a:p>
          <a:p>
            <a:pPr marL="0" indent="0">
              <a:buNone/>
            </a:pPr>
            <a:r>
              <a:t>    2、div+css布局概念</a:t>
            </a:r>
          </a:p>
          <a:p>
            <a:pPr marL="0" indent="0">
              <a:buNone/>
            </a:pPr>
            <a:r>
              <a:t>    盒子模型：如果要熟练应用DIV+CSS网页布局技术，首先要对盒子模型有充分的理解。盒子模型是CSS布局网页时非常重要的概念，只有掌握了盒子模型以及其中每个元素的使用方法，才能真正的布局网页中各个元素的位置。</a:t>
            </a:r>
          </a:p>
          <a:p>
            <a:pPr marL="0" indent="0">
              <a:buNone/>
            </a:pPr>
            <a:r>
              <a:t>    所有页面中的元素都可以看作一个装了东西的盒子，盒子里面的内容到盒子的边框之间的距离即填充（padding），盒子本身有边框（border），而盒子边框外和其他盒子之间，还有边界（margin）。</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26135" y="648970"/>
            <a:ext cx="10527665" cy="5528310"/>
          </a:xfrm>
        </p:spPr>
        <p:txBody>
          <a:bodyPr>
            <a:normAutofit/>
          </a:bodyPr>
          <a:lstStyle/>
          <a:p>
            <a:pPr marL="0" indent="0">
              <a:buNone/>
            </a:pPr>
            <a:r>
              <a:rPr lang="en-US"/>
              <a:t>    </a:t>
            </a:r>
            <a:r>
              <a:t>3、float定位</a:t>
            </a:r>
          </a:p>
          <a:p>
            <a:pPr marL="0" indent="0">
              <a:buNone/>
            </a:pPr>
            <a:r>
              <a:t>float属性定义元素在哪个方向浮动。以往这个属性应用于图像，使文本围绕在图像周围，不过在CSS样式中，任何元素都可以浮动。浮动元素会生成一个块级框，而不论它本身是何种元素。float是相对定位，它会随着浏览器的大小和分辨率的变化而改变。float浮动属性是元素定位中非常重要的属性，在网页设计中常使用div元素的float属性来定位。</a:t>
            </a:r>
          </a:p>
          <a:p>
            <a:pPr marL="0" indent="0">
              <a:buNone/>
            </a:pPr>
            <a:r>
              <a:t>    4、position定位</a:t>
            </a:r>
          </a:p>
          <a:p>
            <a:pPr marL="0" indent="0">
              <a:buNone/>
            </a:pPr>
            <a:r>
              <a:t>    Position定位意思为位置、状态或安置。在CSS布局中，position属性非常重要，很多特殊容器的定位必须用position完成。position属性共有4个属性值：static、absolute、fixed和relative，static是默认值，代表无定位。</a:t>
            </a:r>
          </a:p>
          <a:p>
            <a:pPr marL="0" indent="0">
              <a:buNone/>
            </a:pPr>
            <a:r>
              <a:t>    定位（Position）允许用户精确定义元素框出现的相对位置，可以相对于它通常出现的位置，相对于其上级元素，相对于另一个元素，或者对于浏览器视窗本身。每个显示元素都可以用定位的方法来描述，而其位置由此元素的包含块来决定的。</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26135" y="648970"/>
            <a:ext cx="10527665" cy="5528310"/>
          </a:xfrm>
        </p:spPr>
        <p:txBody>
          <a:bodyPr>
            <a:normAutofit lnSpcReduction="20000"/>
          </a:bodyPr>
          <a:lstStyle/>
          <a:p>
            <a:pPr marL="0" indent="0">
              <a:buNone/>
            </a:pPr>
            <a:r>
              <a:rPr lang="en-US"/>
              <a:t>    5、div+CSS布局</a:t>
            </a:r>
            <a:endParaRPr lang="en-US"/>
          </a:p>
          <a:p>
            <a:pPr marL="0" indent="0">
              <a:buNone/>
            </a:pPr>
            <a:r>
              <a:t>般网页都要放置一个大框作为网页中所有内容的父框，在其内容又分成头、体和脚3个主要部分，有时候也可以省略头、体的父框，但这两个部分确实是存在的，如下图所示。</a:t>
            </a:r>
          </a:p>
          <a:p>
            <a:pPr marL="0" indent="0">
              <a:buNone/>
            </a:pPr>
          </a:p>
          <a:p>
            <a:pPr marL="0" indent="0">
              <a:buNone/>
            </a:pPr>
          </a:p>
          <a:p>
            <a:pPr marL="0" indent="0">
              <a:buNone/>
            </a:pPr>
          </a:p>
          <a:p>
            <a:pPr marL="0" indent="0">
              <a:buNone/>
            </a:pPr>
          </a:p>
          <a:p>
            <a:pPr marL="0" indent="0">
              <a:buNone/>
            </a:pPr>
          </a:p>
          <a:p>
            <a:pPr marL="0" indent="0">
              <a:buNone/>
            </a:pPr>
            <a:r>
              <a:t> </a:t>
            </a:r>
          </a:p>
          <a:p>
            <a:pPr marL="0" indent="0">
              <a:buNone/>
            </a:pPr>
            <a:r>
              <a:t>  </a:t>
            </a:r>
          </a:p>
          <a:p>
            <a:pPr marL="0" indent="0">
              <a:buNone/>
            </a:pPr>
          </a:p>
          <a:p>
            <a:pPr marL="0" indent="0">
              <a:buNone/>
            </a:pPr>
            <a:r>
              <a:t>     </a:t>
            </a:r>
          </a:p>
          <a:p>
            <a:pPr marL="0" indent="0">
              <a:buNone/>
            </a:pPr>
            <a:r>
              <a:t> </a:t>
            </a:r>
          </a:p>
          <a:p>
            <a:pPr marL="0" indent="0">
              <a:buNone/>
            </a:pPr>
            <a:r>
              <a:t>    6、常见布局类型</a:t>
            </a:r>
          </a:p>
        </p:txBody>
      </p:sp>
      <p:pic>
        <p:nvPicPr>
          <p:cNvPr id="2" name="图片 1" descr="$]]MAEF1%V`)J9)4{TW}TAJ"/>
          <p:cNvPicPr>
            <a:picLocks noChangeAspect="1"/>
          </p:cNvPicPr>
          <p:nvPr/>
        </p:nvPicPr>
        <p:blipFill>
          <a:blip r:embed="rId1"/>
          <a:stretch>
            <a:fillRect/>
          </a:stretch>
        </p:blipFill>
        <p:spPr>
          <a:xfrm>
            <a:off x="1852930" y="1913255"/>
            <a:ext cx="6997065" cy="3540760"/>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页脚占位符 3"/>
          <p:cNvSpPr>
            <a:spLocks noGrp="1"/>
          </p:cNvSpPr>
          <p:nvPr>
            <p:ph type="ftr" sz="quarter" idx="11"/>
          </p:nvPr>
        </p:nvSpPr>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r>
              <a:rPr lang="en-US" altLang="zh-CN"/>
              <a:t>《</a:t>
            </a:r>
            <a:r>
              <a:rPr lang="zh-CN" altLang="en-US"/>
              <a:t>网页设计与制作案例教程</a:t>
            </a:r>
            <a:r>
              <a:rPr lang="en-US" altLang="zh-CN"/>
              <a:t>》</a:t>
            </a:r>
            <a:r>
              <a:rPr lang="zh-CN" altLang="en-US"/>
              <a:t>（第</a:t>
            </a:r>
            <a:r>
              <a:rPr lang="en-US" altLang="zh-CN"/>
              <a:t>3</a:t>
            </a:r>
            <a:r>
              <a:rPr lang="zh-CN" altLang="en-US"/>
              <a:t>版）</a:t>
            </a:r>
            <a:endParaRPr lang="zh-CN" altLang="en-US"/>
          </a:p>
        </p:txBody>
      </p:sp>
      <p:sp>
        <p:nvSpPr>
          <p:cNvPr id="12291" name="Rectangle 2"/>
          <p:cNvSpPr>
            <a:spLocks noGrp="1" noChangeArrowheads="1"/>
          </p:cNvSpPr>
          <p:nvPr>
            <p:ph type="title" idx="4294967295"/>
          </p:nvPr>
        </p:nvSpPr>
        <p:spPr>
          <a:xfrm>
            <a:off x="492368" y="365125"/>
            <a:ext cx="10023231" cy="1325563"/>
          </a:xfrm>
        </p:spPr>
        <p:txBody>
          <a:bodyPr/>
          <a:lstStyle/>
          <a:p>
            <a:r>
              <a:rPr lang="zh-CN" altLang="en-US" dirty="0" smtClean="0"/>
              <a:t>课堂</a:t>
            </a:r>
            <a:r>
              <a:rPr lang="zh-CN" altLang="en-US" dirty="0"/>
              <a:t>小结</a:t>
            </a:r>
            <a:endParaRPr lang="zh-CN" altLang="en-US" dirty="0"/>
          </a:p>
        </p:txBody>
      </p:sp>
      <p:sp>
        <p:nvSpPr>
          <p:cNvPr id="12292" name="Rectangle 3"/>
          <p:cNvSpPr>
            <a:spLocks noGrp="1" noChangeArrowheads="1"/>
          </p:cNvSpPr>
          <p:nvPr>
            <p:ph type="body" idx="4294967295"/>
          </p:nvPr>
        </p:nvSpPr>
        <p:spPr>
          <a:xfrm>
            <a:off x="1000125" y="1691005"/>
            <a:ext cx="10106660" cy="4351655"/>
          </a:xfrm>
        </p:spPr>
        <p:txBody>
          <a:bodyPr>
            <a:normAutofit lnSpcReduction="10000"/>
          </a:bodyPr>
          <a:lstStyle/>
          <a:p>
            <a:pPr marL="0" lvl="0" indent="0">
              <a:lnSpc>
                <a:spcPct val="150000"/>
              </a:lnSpc>
              <a:buFont typeface="Wingdings" panose="05000000000000000000" pitchFamily="2" charset="2"/>
              <a:buNone/>
            </a:pPr>
            <a:r>
              <a:rPr lang="en-US" altLang="zh-CN" dirty="0" smtClean="0"/>
              <a:t>    </a:t>
            </a:r>
            <a:r>
              <a:rPr lang="zh-CN" altLang="zh-CN" dirty="0" smtClean="0"/>
              <a:t>本章</a:t>
            </a:r>
            <a:r>
              <a:rPr lang="zh-CN" altLang="zh-CN" dirty="0"/>
              <a:t>首先回顾上章内容，</a:t>
            </a:r>
            <a:r>
              <a:rPr lang="zh-CN" altLang="zh-CN" dirty="0" smtClean="0">
                <a:sym typeface="+mn-ea"/>
              </a:rPr>
              <a:t>了解和掌握网页基本元素；其次讲授了</a:t>
            </a:r>
            <a:r>
              <a:rPr lang="en-US" altLang="zh-CN" dirty="0" smtClean="0">
                <a:sym typeface="+mn-ea"/>
              </a:rPr>
              <a:t>创建超级链接</a:t>
            </a:r>
            <a:r>
              <a:rPr lang="zh-CN" altLang="en-US" dirty="0" smtClean="0">
                <a:sym typeface="+mn-ea"/>
              </a:rPr>
              <a:t>，包括超文本、超链接等知识；随后</a:t>
            </a:r>
            <a:r>
              <a:rPr lang="en-US" altLang="zh-CN" dirty="0" smtClean="0">
                <a:sym typeface="+mn-ea"/>
              </a:rPr>
              <a:t>认识</a:t>
            </a:r>
            <a:r>
              <a:rPr lang="zh-CN" altLang="en-US" dirty="0" smtClean="0">
                <a:sym typeface="+mn-ea"/>
              </a:rPr>
              <a:t>了</a:t>
            </a:r>
            <a:r>
              <a:rPr lang="en-US" altLang="zh-CN" dirty="0" smtClean="0">
                <a:sym typeface="+mn-ea"/>
              </a:rPr>
              <a:t>div盒子模型</a:t>
            </a:r>
            <a:r>
              <a:rPr lang="zh-CN" altLang="en-US" dirty="0" smtClean="0">
                <a:sym typeface="+mn-ea"/>
              </a:rPr>
              <a:t>，包括（URL）的概念、（URL）结构、绝对URL和相对URL、URL编码及URL的缺点等；再次理解了</a:t>
            </a:r>
            <a:r>
              <a:rPr lang="en-US" altLang="zh-CN" dirty="0" smtClean="0">
                <a:sym typeface="+mn-ea"/>
              </a:rPr>
              <a:t>CSS概念及基本语法</a:t>
            </a:r>
            <a:r>
              <a:rPr lang="zh-CN" altLang="en-US" dirty="0" smtClean="0">
                <a:sym typeface="+mn-ea"/>
              </a:rPr>
              <a:t>，包括CSS概念、</a:t>
            </a:r>
            <a:r>
              <a:rPr lang="en-US" altLang="zh-CN" dirty="0" smtClean="0">
                <a:sym typeface="+mn-ea"/>
              </a:rPr>
              <a:t>CSS规则</a:t>
            </a:r>
            <a:r>
              <a:rPr lang="zh-CN" altLang="en-US" dirty="0" smtClean="0">
                <a:sym typeface="+mn-ea"/>
              </a:rPr>
              <a:t>、CSS嵌入、</a:t>
            </a:r>
            <a:r>
              <a:rPr lang="en-US" altLang="zh-CN" dirty="0" err="1">
                <a:sym typeface="+mn-ea"/>
              </a:rPr>
              <a:t>CSS层叠性</a:t>
            </a:r>
            <a:r>
              <a:rPr lang="zh-CN" altLang="en-US" dirty="0" err="1">
                <a:sym typeface="+mn-ea"/>
              </a:rPr>
              <a:t>和</a:t>
            </a:r>
            <a:r>
              <a:rPr lang="en-US" altLang="zh-CN" dirty="0" err="1">
                <a:sym typeface="+mn-ea"/>
              </a:rPr>
              <a:t>继承性</a:t>
            </a:r>
            <a:r>
              <a:rPr lang="zh-CN" altLang="en-US" dirty="0" err="1">
                <a:sym typeface="+mn-ea"/>
              </a:rPr>
              <a:t>、</a:t>
            </a:r>
            <a:r>
              <a:rPr altLang="zh-CN">
                <a:sym typeface="+mn-ea"/>
              </a:rPr>
              <a:t>认识选择器</a:t>
            </a:r>
            <a:r>
              <a:rPr lang="zh-CN">
                <a:sym typeface="+mn-ea"/>
              </a:rPr>
              <a:t>及</a:t>
            </a:r>
            <a:r>
              <a:rPr altLang="zh-CN">
                <a:sym typeface="+mn-ea"/>
              </a:rPr>
              <a:t>认识CSS常用样式</a:t>
            </a:r>
            <a:r>
              <a:rPr lang="zh-CN">
                <a:sym typeface="+mn-ea"/>
              </a:rPr>
              <a:t>；最后</a:t>
            </a:r>
            <a:r>
              <a:rPr lang="en-US" altLang="zh-CN" dirty="0" smtClean="0">
                <a:sym typeface="+mn-ea"/>
              </a:rPr>
              <a:t>掌握</a:t>
            </a:r>
            <a:r>
              <a:rPr lang="zh-CN" altLang="en-US" dirty="0" smtClean="0">
                <a:sym typeface="+mn-ea"/>
              </a:rPr>
              <a:t>了</a:t>
            </a:r>
            <a:r>
              <a:rPr lang="en-US" altLang="zh-CN" dirty="0" smtClean="0">
                <a:sym typeface="+mn-ea"/>
              </a:rPr>
              <a:t>CSS与盒子模型</a:t>
            </a:r>
            <a:r>
              <a:rPr lang="zh-CN" altLang="en-US" dirty="0" smtClean="0">
                <a:sym typeface="+mn-ea"/>
              </a:rPr>
              <a:t>，包括</a:t>
            </a:r>
            <a:r>
              <a:rPr lang="en-US" altLang="zh-CN" dirty="0" smtClean="0">
                <a:sym typeface="+mn-ea"/>
              </a:rPr>
              <a:t>div+CSS网页布局</a:t>
            </a:r>
            <a:r>
              <a:rPr lang="zh-CN" altLang="en-US" dirty="0" smtClean="0">
                <a:sym typeface="+mn-ea"/>
              </a:rPr>
              <a:t>、div+CSS布局优势及div+css相关知识</a:t>
            </a:r>
            <a:r>
              <a:rPr lang="zh-CN" altLang="en-US" dirty="0" smtClean="0">
                <a:sym typeface="+mn-ea"/>
              </a:rPr>
              <a:t>。</a:t>
            </a:r>
            <a:endParaRPr lang="zh-CN" altLang="en-US" dirty="0" smtClean="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68045" y="470535"/>
            <a:ext cx="9965690" cy="4511040"/>
          </a:xfrm>
        </p:spPr>
        <p:txBody>
          <a:bodyPr>
            <a:normAutofit/>
          </a:bodyPr>
          <a:lstStyle/>
          <a:p>
            <a:pPr marL="0" indent="0">
              <a:buNone/>
            </a:pPr>
            <a:endParaRPr altLang="zh-CN" dirty="0"/>
          </a:p>
          <a:p>
            <a:pPr marL="0" indent="0">
              <a:buNone/>
            </a:pPr>
            <a:r>
              <a:rPr altLang="zh-CN" dirty="0"/>
              <a:t>3、引用文本（不具备超链接特性） </a:t>
            </a:r>
            <a:endParaRPr altLang="zh-CN" dirty="0"/>
          </a:p>
          <a:p>
            <a:pPr marL="0" indent="0">
              <a:buNone/>
            </a:pPr>
            <a:r>
              <a:rPr altLang="zh-CN" dirty="0"/>
              <a:t>&lt;q&gt;标签定义短的引用，浏览器经常在内容周围加引号 </a:t>
            </a:r>
            <a:endParaRPr altLang="zh-CN" dirty="0"/>
          </a:p>
          <a:p>
            <a:pPr marL="0" indent="0">
              <a:buNone/>
            </a:pPr>
            <a:r>
              <a:rPr altLang="zh-CN" dirty="0"/>
              <a:t>&lt;blockquote&gt;定义块引用，其文本会分离，左右缩进，有时会显示斜体 </a:t>
            </a:r>
            <a:endParaRPr altLang="zh-CN" dirty="0"/>
          </a:p>
          <a:p>
            <a:pPr marL="0" indent="0">
              <a:buNone/>
            </a:pPr>
            <a:r>
              <a:rPr altLang="zh-CN" dirty="0"/>
              <a:t>&lt;cite&gt;定义参考文献的引用，以斜体显示，常与&lt;a&gt;一起使用</a:t>
            </a:r>
            <a:endParaRPr altLang="zh-CN" dirty="0"/>
          </a:p>
          <a:p>
            <a:pPr marL="0" indent="0">
              <a:buNone/>
            </a:pPr>
            <a:endParaRPr altLang="zh-CN" dirty="0"/>
          </a:p>
          <a:p>
            <a:pPr marL="0" indent="0">
              <a:buNone/>
            </a:pPr>
            <a:r>
              <a:rPr altLang="zh-CN" dirty="0"/>
              <a:t>4、强调文本 </a:t>
            </a:r>
            <a:endParaRPr altLang="zh-CN" dirty="0"/>
          </a:p>
          <a:p>
            <a:pPr marL="0" indent="0">
              <a:buNone/>
            </a:pPr>
            <a:r>
              <a:rPr altLang="zh-CN" dirty="0"/>
              <a:t>&lt;em&gt;用于强调文本，默认斜体 </a:t>
            </a:r>
            <a:endParaRPr altLang="zh-CN" dirty="0"/>
          </a:p>
          <a:p>
            <a:pPr marL="0" indent="0">
              <a:buNone/>
            </a:pPr>
            <a:r>
              <a:rPr altLang="zh-CN" dirty="0"/>
              <a:t>&lt;strong&gt;也用于强调文本，比&lt;em&gt; 更强，通常以粗体显示</a:t>
            </a:r>
            <a:endParaRPr altLang="zh-CN" dirty="0"/>
          </a:p>
          <a:p>
            <a:pPr marL="0" indent="0">
              <a:buNone/>
            </a:pPr>
            <a:endParaRPr altLang="zh-C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9640" y="1176655"/>
            <a:ext cx="9965690" cy="5292090"/>
          </a:xfrm>
        </p:spPr>
        <p:txBody>
          <a:bodyPr>
            <a:normAutofit/>
          </a:bodyPr>
          <a:lstStyle/>
          <a:p>
            <a:pPr marL="0" indent="0">
              <a:buNone/>
            </a:pPr>
            <a:r>
              <a:rPr altLang="zh-CN" dirty="0"/>
              <a:t>5、格式文本 </a:t>
            </a:r>
            <a:endParaRPr altLang="zh-CN" dirty="0"/>
          </a:p>
          <a:p>
            <a:pPr marL="0" indent="0">
              <a:buNone/>
            </a:pPr>
            <a:r>
              <a:rPr altLang="zh-CN" dirty="0"/>
              <a:t>&lt;b&gt; 定义粗体文本，相当于&lt;strong&gt; 默认效果 </a:t>
            </a:r>
            <a:endParaRPr altLang="zh-CN" dirty="0"/>
          </a:p>
          <a:p>
            <a:pPr marL="0" indent="0">
              <a:buNone/>
            </a:pPr>
            <a:r>
              <a:rPr altLang="zh-CN" dirty="0"/>
              <a:t>&lt;i&gt;定义斜体文本，相当于&lt;em&gt; 默认效果 </a:t>
            </a:r>
            <a:endParaRPr altLang="zh-CN" dirty="0"/>
          </a:p>
          <a:p>
            <a:pPr marL="0" indent="0">
              <a:buNone/>
            </a:pPr>
            <a:r>
              <a:rPr altLang="zh-CN" dirty="0"/>
              <a:t>&lt;big&gt; 定义大号字体（与&lt;small&gt; 一样可以嵌套） </a:t>
            </a:r>
            <a:endParaRPr altLang="zh-CN" dirty="0"/>
          </a:p>
          <a:p>
            <a:pPr marL="0" indent="0">
              <a:buNone/>
            </a:pPr>
            <a:r>
              <a:rPr altLang="zh-CN" dirty="0"/>
              <a:t>&lt;small&gt; 定义小号字体 </a:t>
            </a:r>
            <a:endParaRPr altLang="zh-CN" dirty="0"/>
          </a:p>
          <a:p>
            <a:pPr marL="0" indent="0">
              <a:buNone/>
            </a:pPr>
            <a:r>
              <a:rPr altLang="zh-CN" dirty="0"/>
              <a:t>&lt;sup&gt; 定义上标文本（如指数），以当前文本流字符高度一半显示 </a:t>
            </a:r>
            <a:endParaRPr altLang="zh-CN" dirty="0"/>
          </a:p>
          <a:p>
            <a:pPr marL="0" indent="0">
              <a:buNone/>
            </a:pPr>
            <a:r>
              <a:rPr altLang="zh-CN" dirty="0"/>
              <a:t>&lt;sub 定义下标文本（如下标）</a:t>
            </a:r>
            <a:endParaRPr altLang="zh-C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9640" y="408940"/>
            <a:ext cx="9965690" cy="4907915"/>
          </a:xfrm>
        </p:spPr>
        <p:txBody>
          <a:bodyPr>
            <a:normAutofit/>
          </a:bodyPr>
          <a:lstStyle/>
          <a:p>
            <a:pPr marL="0" indent="0">
              <a:buNone/>
            </a:pPr>
            <a:endParaRPr altLang="zh-CN" dirty="0"/>
          </a:p>
          <a:p>
            <a:pPr marL="0" indent="0">
              <a:buNone/>
            </a:pPr>
            <a:endParaRPr altLang="zh-CN" dirty="0"/>
          </a:p>
          <a:p>
            <a:pPr marL="0" indent="0">
              <a:buNone/>
            </a:pPr>
            <a:r>
              <a:rPr altLang="zh-CN" dirty="0"/>
              <a:t>6、输出文本 </a:t>
            </a:r>
            <a:endParaRPr altLang="zh-CN" dirty="0"/>
          </a:p>
          <a:p>
            <a:pPr marL="0" indent="0">
              <a:buNone/>
            </a:pPr>
            <a:r>
              <a:rPr altLang="zh-CN" dirty="0"/>
              <a:t>&lt;code&gt; 表示代码字体 </a:t>
            </a:r>
            <a:endParaRPr altLang="zh-CN" dirty="0"/>
          </a:p>
          <a:p>
            <a:pPr marL="0" indent="0">
              <a:buNone/>
            </a:pPr>
            <a:r>
              <a:rPr altLang="zh-CN" dirty="0"/>
              <a:t>&lt;pre&gt; 表示预定义格式的源代码，即保留空格 </a:t>
            </a:r>
            <a:endParaRPr altLang="zh-CN" dirty="0"/>
          </a:p>
          <a:p>
            <a:pPr marL="0" indent="0">
              <a:buNone/>
            </a:pPr>
            <a:r>
              <a:rPr altLang="zh-CN" dirty="0"/>
              <a:t>&lt;tt&gt; 表示打印机字体 </a:t>
            </a:r>
            <a:endParaRPr altLang="zh-CN" dirty="0"/>
          </a:p>
          <a:p>
            <a:pPr marL="0" indent="0">
              <a:buNone/>
            </a:pPr>
            <a:r>
              <a:rPr altLang="zh-CN" dirty="0"/>
              <a:t>&lt;kbd&gt; 表示键盘字体 </a:t>
            </a:r>
            <a:endParaRPr altLang="zh-CN" dirty="0"/>
          </a:p>
          <a:p>
            <a:pPr marL="0" indent="0">
              <a:buNone/>
            </a:pPr>
            <a:r>
              <a:rPr altLang="zh-CN" dirty="0"/>
              <a:t>&lt;dfn&gt; 表示定义的术语 </a:t>
            </a:r>
            <a:endParaRPr altLang="zh-CN" dirty="0"/>
          </a:p>
          <a:p>
            <a:pPr marL="0" indent="0">
              <a:buNone/>
            </a:pPr>
            <a:r>
              <a:rPr altLang="zh-CN" dirty="0"/>
              <a:t>&lt;var&gt; 表示变量字体 </a:t>
            </a:r>
            <a:endParaRPr altLang="zh-CN" dirty="0"/>
          </a:p>
          <a:p>
            <a:pPr marL="0" indent="0">
              <a:buNone/>
            </a:pPr>
            <a:r>
              <a:rPr altLang="zh-CN" dirty="0"/>
              <a:t>&lt;samp&gt; 表示代码范例</a:t>
            </a:r>
            <a:endParaRPr altLang="zh-CN" dirty="0"/>
          </a:p>
          <a:p>
            <a:pPr marL="0" indent="0">
              <a:buNone/>
            </a:pPr>
            <a:endParaRPr altLang="zh-C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9640" y="755015"/>
            <a:ext cx="9965690" cy="5713730"/>
          </a:xfrm>
        </p:spPr>
        <p:txBody>
          <a:bodyPr>
            <a:normAutofit/>
          </a:bodyPr>
          <a:lstStyle/>
          <a:p>
            <a:pPr marL="0" indent="0">
              <a:buNone/>
            </a:pPr>
            <a:endParaRPr altLang="zh-CN" dirty="0"/>
          </a:p>
          <a:p>
            <a:pPr marL="0" indent="0">
              <a:buNone/>
            </a:pPr>
            <a:endParaRPr altLang="zh-CN" dirty="0"/>
          </a:p>
          <a:p>
            <a:pPr marL="0" indent="0">
              <a:buNone/>
            </a:pPr>
            <a:r>
              <a:rPr altLang="zh-CN" dirty="0"/>
              <a:t>7、缩写文本 </a:t>
            </a:r>
            <a:endParaRPr altLang="zh-CN" dirty="0"/>
          </a:p>
          <a:p>
            <a:pPr marL="0" indent="0">
              <a:buNone/>
            </a:pPr>
            <a:r>
              <a:rPr altLang="zh-CN" dirty="0"/>
              <a:t>&lt;abbr&gt; （设置title属性，鼠标移上去显示完整版本）通过对缩写进行标记，能够为浏览器、拼写检查和搜索引擎提供有用的信息 </a:t>
            </a:r>
            <a:endParaRPr altLang="zh-CN" dirty="0"/>
          </a:p>
          <a:p>
            <a:pPr marL="0" indent="0">
              <a:buNone/>
            </a:pPr>
            <a:r>
              <a:rPr altLang="zh-CN" dirty="0"/>
              <a:t>&lt;acronym&gt; 定义首字母缩写（H5不支持）</a:t>
            </a:r>
            <a:endParaRPr altLang="zh-CN" dirty="0"/>
          </a:p>
          <a:p>
            <a:pPr marL="0" indent="0">
              <a:buNone/>
            </a:pPr>
            <a:r>
              <a:rPr altLang="zh-CN" dirty="0"/>
              <a:t>8、插入和删除文本 </a:t>
            </a:r>
            <a:endParaRPr altLang="zh-CN" dirty="0"/>
          </a:p>
          <a:p>
            <a:pPr marL="0" indent="0">
              <a:buNone/>
            </a:pPr>
            <a:r>
              <a:rPr altLang="zh-CN" dirty="0"/>
              <a:t>&lt;ins&gt;和&lt;del&gt;都有cite（指向另一个文档URL，解释原因）和datetime属性</a:t>
            </a:r>
            <a:endParaRPr altLang="zh-CN" dirty="0"/>
          </a:p>
          <a:p>
            <a:pPr marL="0" indent="0">
              <a:buNone/>
            </a:pPr>
            <a:r>
              <a:rPr altLang="zh-CN" dirty="0"/>
              <a:t>9、文本方向 </a:t>
            </a:r>
            <a:endParaRPr altLang="zh-CN" dirty="0"/>
          </a:p>
          <a:p>
            <a:pPr marL="0" indent="0">
              <a:buNone/>
            </a:pPr>
            <a:r>
              <a:rPr altLang="zh-CN" dirty="0"/>
              <a:t>&lt;bdo&gt; 可以改变文本流的方向。包含一个属性：dir，取值包括ltr和rtl</a:t>
            </a:r>
            <a:endParaRPr altLang="zh-C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页脚占位符 3"/>
          <p:cNvSpPr>
            <a:spLocks noGrp="1"/>
          </p:cNvSpPr>
          <p:nvPr>
            <p:ph type="ftr"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r>
              <a:rPr lang="en-US" altLang="zh-CN"/>
              <a:t>《</a:t>
            </a:r>
            <a:r>
              <a:rPr lang="zh-CN" altLang="en-US"/>
              <a:t>网页设计与制作案例教程</a:t>
            </a:r>
            <a:r>
              <a:rPr lang="en-US" altLang="zh-CN"/>
              <a:t>》</a:t>
            </a:r>
            <a:r>
              <a:rPr lang="zh-CN" altLang="en-US"/>
              <a:t>（第</a:t>
            </a:r>
            <a:r>
              <a:rPr lang="en-US" altLang="zh-CN"/>
              <a:t>3</a:t>
            </a:r>
            <a:r>
              <a:rPr lang="zh-CN" altLang="en-US"/>
              <a:t>版）</a:t>
            </a:r>
            <a:endParaRPr lang="zh-CN" altLang="en-US"/>
          </a:p>
        </p:txBody>
      </p:sp>
      <p:sp>
        <p:nvSpPr>
          <p:cNvPr id="7172" name="Rectangle 3"/>
          <p:cNvSpPr>
            <a:spLocks noGrp="1" noChangeArrowheads="1"/>
          </p:cNvSpPr>
          <p:nvPr>
            <p:ph type="body" idx="1"/>
          </p:nvPr>
        </p:nvSpPr>
        <p:spPr>
          <a:xfrm>
            <a:off x="802640" y="1920240"/>
            <a:ext cx="11275060" cy="4822190"/>
          </a:xfrm>
        </p:spPr>
        <p:txBody>
          <a:bodyPr>
            <a:normAutofit/>
          </a:bodyPr>
          <a:lstStyle/>
          <a:p>
            <a:pPr marL="0" indent="0">
              <a:buNone/>
            </a:pPr>
            <a:r>
              <a:rPr lang="en-US" altLang="zh-CN" dirty="0" smtClean="0"/>
              <a:t>  </a:t>
            </a:r>
            <a:r>
              <a:rPr altLang="zh-CN" dirty="0"/>
              <a:t>1、标记文本 </a:t>
            </a:r>
            <a:endParaRPr altLang="zh-CN" dirty="0"/>
          </a:p>
          <a:p>
            <a:pPr marL="0" indent="0">
              <a:buNone/>
            </a:pPr>
            <a:r>
              <a:rPr altLang="zh-CN" dirty="0"/>
              <a:t>&lt;mark&gt; 突出显示语法高亮（有背景颜色）（适用于搜索引擎关键字）</a:t>
            </a:r>
            <a:endParaRPr altLang="zh-CN" dirty="0"/>
          </a:p>
          <a:p>
            <a:pPr marL="0" indent="0">
              <a:buNone/>
            </a:pPr>
            <a:r>
              <a:rPr altLang="zh-CN" dirty="0"/>
              <a:t>  2、进度信息 </a:t>
            </a:r>
            <a:endParaRPr altLang="zh-CN" dirty="0"/>
          </a:p>
          <a:p>
            <a:pPr marL="0" indent="0">
              <a:buNone/>
            </a:pPr>
            <a:r>
              <a:rPr altLang="zh-CN" dirty="0"/>
              <a:t>&lt;progress&gt; 标识任务的进度（进程）（不适用于度量衡，度量衡用meter元素） </a:t>
            </a:r>
            <a:endParaRPr altLang="zh-CN" dirty="0"/>
          </a:p>
          <a:p>
            <a:pPr marL="0" indent="0">
              <a:buNone/>
            </a:pPr>
            <a:r>
              <a:rPr altLang="zh-CN" dirty="0"/>
              <a:t>包括max和value两个属性，为有效浮点数</a:t>
            </a:r>
            <a:endParaRPr altLang="zh-CN" dirty="0"/>
          </a:p>
          <a:p>
            <a:pPr marL="0" indent="0">
              <a:buNone/>
            </a:pPr>
            <a:endParaRPr altLang="zh-CN" dirty="0"/>
          </a:p>
        </p:txBody>
      </p:sp>
      <p:sp>
        <p:nvSpPr>
          <p:cNvPr id="7" name="Rectangle 2"/>
          <p:cNvSpPr txBox="1">
            <a:spLocks noChangeArrowheads="1"/>
          </p:cNvSpPr>
          <p:nvPr/>
        </p:nvSpPr>
        <p:spPr>
          <a:xfrm>
            <a:off x="473765" y="17296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200" kern="1200">
                <a:solidFill>
                  <a:schemeClr val="bg1"/>
                </a:solidFill>
                <a:latin typeface="+mj-ea"/>
                <a:ea typeface="+mj-ea"/>
                <a:cs typeface="+mj-cs"/>
              </a:defRPr>
            </a:lvl1pPr>
          </a:lstStyle>
          <a:p>
            <a:r>
              <a:rPr lang="en-US" altLang="zh-CN" dirty="0"/>
              <a:t>6.1.2  </a:t>
            </a:r>
            <a:r>
              <a:rPr dirty="0"/>
              <a:t>新增加文本标签：</a:t>
            </a:r>
            <a:endParaRPr dirty="0"/>
          </a:p>
        </p:txBody>
      </p:sp>
    </p:spTree>
  </p:cSld>
  <p:clrMapOvr>
    <a:masterClrMapping/>
  </p:clrMapOvr>
</p:sld>
</file>

<file path=ppt/tags/tag1.xml><?xml version="1.0" encoding="utf-8"?>
<p:tagLst xmlns:p="http://schemas.openxmlformats.org/presentationml/2006/main">
  <p:tag name="PA" val="v5.2.2"/>
</p:tagLst>
</file>

<file path=ppt/tags/tag2.xml><?xml version="1.0" encoding="utf-8"?>
<p:tagLst xmlns:p="http://schemas.openxmlformats.org/presentationml/2006/main">
  <p:tag name="ISPRING_PRESENTATION_TITLE" val="PowerPoint 演示文稿"/>
  <p:tag name="ISPRING_FIRST_PUBLISH"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10781</Words>
  <Application>WPS 演示</Application>
  <PresentationFormat>自定义</PresentationFormat>
  <Paragraphs>347</Paragraphs>
  <Slides>44</Slides>
  <Notes>1</Notes>
  <HiddenSlides>0</HiddenSlides>
  <MMClips>1</MMClips>
  <ScaleCrop>false</ScaleCrop>
  <HeadingPairs>
    <vt:vector size="6" baseType="variant">
      <vt:variant>
        <vt:lpstr>已用的字体</vt:lpstr>
      </vt:variant>
      <vt:variant>
        <vt:i4>15</vt:i4>
      </vt:variant>
      <vt:variant>
        <vt:lpstr>主题</vt:lpstr>
      </vt:variant>
      <vt:variant>
        <vt:i4>3</vt:i4>
      </vt:variant>
      <vt:variant>
        <vt:lpstr>幻灯片标题</vt:lpstr>
      </vt:variant>
      <vt:variant>
        <vt:i4>44</vt:i4>
      </vt:variant>
    </vt:vector>
  </HeadingPairs>
  <TitlesOfParts>
    <vt:vector size="62" baseType="lpstr">
      <vt:lpstr>Arial</vt:lpstr>
      <vt:lpstr>宋体</vt:lpstr>
      <vt:lpstr>Wingdings</vt:lpstr>
      <vt:lpstr>黑体</vt:lpstr>
      <vt:lpstr>A思源黑体—06</vt:lpstr>
      <vt:lpstr>思源黑体 Light</vt:lpstr>
      <vt:lpstr>Verdana</vt:lpstr>
      <vt:lpstr>微软雅黑</vt:lpstr>
      <vt:lpstr>Arial Unicode MS</vt:lpstr>
      <vt:lpstr>Calibri</vt:lpstr>
      <vt:lpstr>等线</vt:lpstr>
      <vt:lpstr>Cambria</vt:lpstr>
      <vt:lpstr>华文行楷</vt:lpstr>
      <vt:lpstr>华文细黑</vt:lpstr>
      <vt:lpstr>Times New Roman</vt:lpstr>
      <vt:lpstr>Office 主题​​</vt:lpstr>
      <vt:lpstr>自定义设计方案</vt:lpstr>
      <vt:lpstr>1_自定义设计方案</vt:lpstr>
      <vt:lpstr>PowerPoint 演示文稿</vt:lpstr>
      <vt:lpstr>本章内容</vt:lpstr>
      <vt:lpstr>教学目标</vt:lpstr>
      <vt:lpstr>7.1  JavaScript基础知识 7.1.1  JavaScript简介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7.2  JavaScript HTML DOM 7.2.1  DOM简介</vt:lpstr>
      <vt:lpstr>PowerPoint 演示文稿</vt:lpstr>
      <vt:lpstr>PowerPoint 演示文稿</vt:lpstr>
      <vt:lpstr>PowerPoint 演示文稿</vt:lpstr>
      <vt:lpstr>PowerPoint 演示文稿</vt:lpstr>
      <vt:lpstr>PowerPoint 演示文稿</vt:lpstr>
      <vt:lpstr>7.2.2  查找HTML元素</vt:lpstr>
      <vt:lpstr>7.2.3  DOM HTML</vt:lpstr>
      <vt:lpstr>7.2.4  DOM CSS</vt:lpstr>
      <vt:lpstr>7.2.5  DOM事件</vt:lpstr>
      <vt:lpstr>PowerPoint 演示文稿</vt:lpstr>
      <vt:lpstr>PowerPoint 演示文稿</vt:lpstr>
      <vt:lpstr>PowerPoint 演示文稿</vt:lpstr>
      <vt:lpstr>PowerPoint 演示文稿</vt:lpstr>
      <vt:lpstr>7.3  JavaScript 浏览器BOM</vt:lpstr>
      <vt:lpstr>PowerPoint 演示文稿</vt:lpstr>
      <vt:lpstr>PowerPoint 演示文稿</vt:lpstr>
      <vt:lpstr>PowerPoint 演示文稿</vt:lpstr>
      <vt:lpstr>PowerPoint 演示文稿</vt:lpstr>
      <vt:lpstr>PowerPoint 演示文稿</vt:lpstr>
      <vt:lpstr>PowerPoint 演示文稿</vt:lpstr>
      <vt:lpstr>7.4  jQuery</vt:lpstr>
      <vt:lpstr>6.4.2  认识CSS层叠性及继承性</vt:lpstr>
      <vt:lpstr>6.4.3  认识选择器</vt:lpstr>
      <vt:lpstr>6.4.4  认识CSS常用样式 </vt:lpstr>
      <vt:lpstr>6.4.4  认识CSS常用样式 </vt:lpstr>
      <vt:lpstr>PowerPoint 演示文稿</vt:lpstr>
      <vt:lpstr> 6.5 CSS与盒子模型 6.5.1 div+CSS网页布局 </vt:lpstr>
      <vt:lpstr> 6.5 CSS与盒子模型 6.5.1 div+CSS网页布局 </vt:lpstr>
      <vt:lpstr> 6.5.2 div+css相关知识 </vt:lpstr>
      <vt:lpstr>PowerPoint 演示文稿</vt:lpstr>
      <vt:lpstr>课堂小结</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六 为</dc:creator>
  <cp:lastModifiedBy>Administrator</cp:lastModifiedBy>
  <cp:revision>1331</cp:revision>
  <dcterms:created xsi:type="dcterms:W3CDTF">2018-10-10T05:36:00Z</dcterms:created>
  <dcterms:modified xsi:type="dcterms:W3CDTF">2019-12-25T07:29:37Z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2052-11.1.0.8986</vt:lpwstr>
  </property>
</Properties>
</file>

<file path=docProps/thumbnail.jpeg>
</file>